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6"/>
  </p:notesMasterIdLst>
  <p:sldIdLst>
    <p:sldId id="291" r:id="rId2"/>
    <p:sldId id="362" r:id="rId3"/>
    <p:sldId id="354" r:id="rId4"/>
    <p:sldId id="294" r:id="rId5"/>
    <p:sldId id="360" r:id="rId6"/>
    <p:sldId id="355" r:id="rId7"/>
    <p:sldId id="293" r:id="rId8"/>
    <p:sldId id="359" r:id="rId9"/>
    <p:sldId id="357" r:id="rId10"/>
    <p:sldId id="290" r:id="rId11"/>
    <p:sldId id="361" r:id="rId12"/>
    <p:sldId id="356" r:id="rId13"/>
    <p:sldId id="296" r:id="rId14"/>
    <p:sldId id="297" r:id="rId15"/>
  </p:sldIdLst>
  <p:sldSz cx="12192000" cy="6858000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9BBB59"/>
    <a:srgbClr val="39B0D4"/>
    <a:srgbClr val="727272"/>
    <a:srgbClr val="010000"/>
    <a:srgbClr val="FFA751"/>
    <a:srgbClr val="323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64118" autoAdjust="0"/>
  </p:normalViewPr>
  <p:slideViewPr>
    <p:cSldViewPr snapToGrid="0" snapToObjects="1">
      <p:cViewPr varScale="1">
        <p:scale>
          <a:sx n="78" d="100"/>
          <a:sy n="78" d="100"/>
        </p:scale>
        <p:origin x="850" y="7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2.svg>
</file>

<file path=ppt/media/image3.png>
</file>

<file path=ppt/media/image4.svg>
</file>

<file path=ppt/media/image5.png>
</file>

<file path=ppt/media/image6.sv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C4D5ADD5-2BBC-4A94-8F86-D9013941F742}" type="datetimeFigureOut">
              <a:rPr lang="en-US"/>
              <a:pPr/>
              <a:t>12/1/2025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EC790738-CFC9-4A5E-8424-6B42AA5706F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4945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© Copyright </a:t>
            </a:r>
            <a:r>
              <a:rPr lang="en-US" b="1" dirty="0"/>
              <a:t>PresentationGO.com</a:t>
            </a:r>
            <a:r>
              <a:rPr lang="en-US" dirty="0"/>
              <a:t> – The free PowerPoint template library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8D2766-C49B-4C1A-9FEE-6F146754B02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3163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404484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086727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835768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417228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910713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0CA7B74D-3791-4AC6-8451-F10DBCCCDD9A}" type="slidenum">
              <a:rPr lang="en-US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3237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735054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511563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19231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0CA7B74D-3791-4AC6-8451-F10DBCCCDD9A}" type="slidenum">
              <a:rPr lang="en-US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2062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0CA7B74D-3791-4AC6-8451-F10DBCCCDD9A}" type="slidenum">
              <a:rPr lang="en-US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5387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60792E3-D524-454C-8AFD-A91972900BCB}" type="datetime1">
              <a:rPr lang="en-US" smtClean="0"/>
              <a:t>12/1/2025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B7E1BAA-A38D-40DE-B22C-DF9BD7D8205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53C3A68-6922-42D3-8905-ECC2D82A3469}" type="datetime1">
              <a:rPr lang="en-US" smtClean="0"/>
              <a:t>12/1/2025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4FDD027-5576-4F27-AAB6-1D994836EE7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B69E9F4-7604-4950-A8B2-8ACDEDB1506E}" type="datetime1">
              <a:rPr lang="en-US" smtClean="0"/>
              <a:t>12/1/2025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957CE61-8714-431B-A40A-01B1C5541AB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08B7524-32A2-4C20-A58C-BC3BAA1042FC}" type="datetime1">
              <a:rPr lang="en-US" smtClean="0"/>
              <a:t>12/1/2025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77C3CE7-23F7-4828-823C-E0205DF2CF9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E994447-D6B2-43BB-A877-57F1A267B999}" type="datetime1">
              <a:rPr lang="en-US" smtClean="0"/>
              <a:t>12/1/2025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1DB31D2-2A87-4F4C-A9AD-05C6CC2B321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8920E16-BD35-483C-AA6B-346FC7E46DEA}" type="datetime1">
              <a:rPr lang="en-US" smtClean="0"/>
              <a:t>12/1/2025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1FC16D9-1635-4844-816A-0A8A2160FAD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FEAC6F8-5103-4FC0-A69E-5C6AE6469DA8}" type="datetime1">
              <a:rPr lang="en-US" smtClean="0"/>
              <a:t>12/1/2025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1C4100A-98DE-4944-910A-A93F5CA9F72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60C6921-0627-4C8F-83D5-0CF936D2FFDD}" type="datetime1">
              <a:rPr lang="en-US" smtClean="0"/>
              <a:t>12/1/2025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A63342B-5A73-45DC-864D-086DE78037E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FF08AD7-8103-40F8-983C-E2BA6BB9CBE0}" type="datetime1">
              <a:rPr lang="en-US" smtClean="0"/>
              <a:t>12/1/2025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635AFB3-1ACD-44AC-8702-86B1729DF03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F8C06B4-9380-4A4D-AF49-A3596E17DAF5}" type="datetime1">
              <a:rPr lang="en-US" smtClean="0"/>
              <a:t>12/1/2025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5CF15F3-5E77-4C57-9E21-50D6D1D6C02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F7FDEF1-C582-4E22-9E77-D68326471F28}" type="datetime1">
              <a:rPr lang="en-US" smtClean="0"/>
              <a:t>12/1/2025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242169A-B3C7-4FB6-967F-AF95F4EB331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-47625"/>
            <a:ext cx="109728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095375"/>
            <a:ext cx="10972800" cy="5030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TradeGothic" pitchFamily="1" charset="0"/>
              </a:defRPr>
            </a:lvl1pPr>
          </a:lstStyle>
          <a:p>
            <a:fld id="{780A9602-A9A9-453F-AEF1-37B5837E02CD}" type="datetime1">
              <a:rPr lang="en-US" smtClean="0"/>
              <a:t>12/1/2025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TradeGothic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TradeGothic" pitchFamily="1" charset="0"/>
              </a:defRPr>
            </a:lvl1pPr>
          </a:lstStyle>
          <a:p>
            <a:fld id="{1411BA53-830D-4830-BB65-E58DBE17D0B7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TradeGothic"/>
          <a:ea typeface="ＭＳ Ｐゴシック" charset="0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TradeGothic"/>
          <a:ea typeface="ＭＳ Ｐゴシック" charset="0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hginstitute.org/2022/10/31/what-are-emission-factors-and-where-can-i-find-them/" TargetMode="External"/><Relationship Id="rId7" Type="http://schemas.openxmlformats.org/officeDocument/2006/relationships/hyperlink" Target="https://www.sciencedirect.com/science/article/pii/S258900422201135X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hecoalhub.com/blog" TargetMode="External"/><Relationship Id="rId5" Type="http://schemas.openxmlformats.org/officeDocument/2006/relationships/hyperlink" Target="https://carboncreditcapital.com/resources/blog/" TargetMode="External"/><Relationship Id="rId4" Type="http://schemas.openxmlformats.org/officeDocument/2006/relationships/hyperlink" Target="https://blogs.worldbank.org/en/voices/its-critical-tackle-coal-emissions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24">
            <a:extLst>
              <a:ext uri="{FF2B5EF4-FFF2-40B4-BE49-F238E27FC236}">
                <a16:creationId xmlns:a16="http://schemas.microsoft.com/office/drawing/2014/main" id="{3E443FD7-A66B-4AA0-872D-B088B9BC5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00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Freeform: Shape 26">
            <a:extLst>
              <a:ext uri="{FF2B5EF4-FFF2-40B4-BE49-F238E27FC236}">
                <a16:creationId xmlns:a16="http://schemas.microsoft.com/office/drawing/2014/main" id="{C04BE0EF-3561-49B4-9A29-F283168A9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56780" y="851521"/>
            <a:ext cx="4638605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0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3 h 5154967"/>
              <a:gd name="connsiteX37" fmla="*/ 1625714 w 6184806"/>
              <a:gd name="connsiteY37" fmla="*/ 109243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2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0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3"/>
                  <a:pt x="2445216" y="109243"/>
                </a:cubicBezTo>
                <a:cubicBezTo>
                  <a:pt x="1625714" y="109243"/>
                  <a:pt x="1625714" y="109243"/>
                  <a:pt x="1625714" y="109243"/>
                </a:cubicBezTo>
                <a:cubicBezTo>
                  <a:pt x="1572615" y="109243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7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2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920238" y="696969"/>
            <a:ext cx="10924318" cy="895546"/>
          </a:xfrm>
        </p:spPr>
        <p:txBody>
          <a:bodyPr/>
          <a:lstStyle/>
          <a:p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Carbon Footprint Intelligence System for Coal Mines</a:t>
            </a:r>
            <a:endParaRPr lang="en-IN" sz="6600" b="1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226856" y="1618567"/>
            <a:ext cx="8859848" cy="22436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600" dirty="0"/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Problem Statement Title-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0" i="0" dirty="0">
                <a:solidFill>
                  <a:srgbClr val="212529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A web application specifically designed for Indian coal mines to quantify their carbon footprint and explore pathways to carbon neutrality.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Theme-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Renewable/ Sustainable Energy</a:t>
            </a:r>
          </a:p>
        </p:txBody>
      </p:sp>
      <p:sp>
        <p:nvSpPr>
          <p:cNvPr id="2" name="Oval 1" descr="Your startup LOGO">
            <a:extLst>
              <a:ext uri="{FF2B5EF4-FFF2-40B4-BE49-F238E27FC236}">
                <a16:creationId xmlns:a16="http://schemas.microsoft.com/office/drawing/2014/main" id="{43C84DFF-80F7-AF6A-55A3-FDC2E1EA2D0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141514" y="107066"/>
            <a:ext cx="1722455" cy="807334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ZeroPoint8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CE5C99F-C543-740D-C5BF-1445152CDB0A}"/>
              </a:ext>
            </a:extLst>
          </p:cNvPr>
          <p:cNvSpPr/>
          <p:nvPr/>
        </p:nvSpPr>
        <p:spPr>
          <a:xfrm>
            <a:off x="0" y="62960"/>
            <a:ext cx="2369574" cy="895546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17A0C6-1DA5-0137-F189-2783878A0E74}"/>
              </a:ext>
            </a:extLst>
          </p:cNvPr>
          <p:cNvSpPr txBox="1"/>
          <p:nvPr/>
        </p:nvSpPr>
        <p:spPr>
          <a:xfrm>
            <a:off x="1226856" y="4247535"/>
            <a:ext cx="59506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Members:-</a:t>
            </a:r>
            <a:br>
              <a:rPr lang="en-US" dirty="0"/>
            </a:br>
            <a:r>
              <a:rPr lang="en-US" dirty="0"/>
              <a:t>12211148	Palash </a:t>
            </a:r>
            <a:r>
              <a:rPr lang="en-US" dirty="0" err="1"/>
              <a:t>Bhivgade</a:t>
            </a:r>
            <a:br>
              <a:rPr lang="en-US" dirty="0"/>
            </a:br>
            <a:r>
              <a:rPr lang="en-US" dirty="0"/>
              <a:t>12210462	Pratham Bisen</a:t>
            </a:r>
            <a:endParaRPr lang="en-IN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D458F9D9-51FC-8B00-2490-9703ECD8D03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753" r="5700"/>
          <a:stretch/>
        </p:blipFill>
        <p:spPr>
          <a:xfrm>
            <a:off x="2375647" y="718151"/>
            <a:ext cx="6678706" cy="5782317"/>
          </a:xfrm>
          <a:prstGeom prst="rect">
            <a:avLst/>
          </a:prstGeom>
        </p:spPr>
      </p:pic>
      <p:sp>
        <p:nvSpPr>
          <p:cNvPr id="17409" name="Title 1"/>
          <p:cNvSpPr>
            <a:spLocks noGrp="1"/>
          </p:cNvSpPr>
          <p:nvPr>
            <p:ph type="title"/>
          </p:nvPr>
        </p:nvSpPr>
        <p:spPr>
          <a:xfrm>
            <a:off x="3619911" y="11705"/>
            <a:ext cx="5622328" cy="703082"/>
          </a:xfrm>
        </p:spPr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TECHNICAL APPROACH</a:t>
            </a:r>
          </a:p>
        </p:txBody>
      </p:sp>
      <p:sp>
        <p:nvSpPr>
          <p:cNvPr id="17410" name="TextBox 8"/>
          <p:cNvSpPr txBox="1">
            <a:spLocks noChangeArrowheads="1"/>
          </p:cNvSpPr>
          <p:nvPr/>
        </p:nvSpPr>
        <p:spPr bwMode="auto">
          <a:xfrm>
            <a:off x="256733" y="1197361"/>
            <a:ext cx="2409831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/>
            <a:r>
              <a:rPr lang="en-US" sz="1400" b="1" dirty="0">
                <a:latin typeface="Arial" pitchFamily="34" charset="0"/>
                <a:cs typeface="Arial" pitchFamily="34" charset="0"/>
              </a:rPr>
              <a:t>Technologies to be used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1" y="6898220"/>
            <a:ext cx="2844800" cy="365125"/>
          </a:xfrm>
        </p:spPr>
        <p:txBody>
          <a:bodyPr/>
          <a:lstStyle/>
          <a:p>
            <a:fld id="{677C3CE7-23F7-4828-823C-E0205DF2CF97}" type="slidenum">
              <a:rPr lang="en-US" b="1">
                <a:solidFill>
                  <a:schemeClr val="bg1"/>
                </a:solidFill>
              </a:rPr>
              <a:pPr/>
              <a:t>10</a:t>
            </a:fld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" name="Oval 1" descr="Your startup LOGO">
            <a:extLst>
              <a:ext uri="{FF2B5EF4-FFF2-40B4-BE49-F238E27FC236}">
                <a16:creationId xmlns:a16="http://schemas.microsoft.com/office/drawing/2014/main" id="{28B113CF-4823-253C-A012-F18A1846678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141513" y="56071"/>
            <a:ext cx="1772239" cy="703082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ZeroPoint8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B88CB81-3C72-A374-ECCC-613C67AD4D60}"/>
              </a:ext>
            </a:extLst>
          </p:cNvPr>
          <p:cNvSpPr/>
          <p:nvPr/>
        </p:nvSpPr>
        <p:spPr>
          <a:xfrm>
            <a:off x="0" y="62960"/>
            <a:ext cx="2369574" cy="895546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1" y="6898220"/>
            <a:ext cx="2844800" cy="365125"/>
          </a:xfrm>
        </p:spPr>
        <p:txBody>
          <a:bodyPr/>
          <a:lstStyle/>
          <a:p>
            <a:fld id="{677C3CE7-23F7-4828-823C-E0205DF2CF97}" type="slidenum">
              <a:rPr lang="en-US" b="1">
                <a:solidFill>
                  <a:schemeClr val="bg1"/>
                </a:solidFill>
              </a:rPr>
              <a:pPr/>
              <a:t>11</a:t>
            </a:fld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" name="Oval 1" descr="Your startup LOGO">
            <a:extLst>
              <a:ext uri="{FF2B5EF4-FFF2-40B4-BE49-F238E27FC236}">
                <a16:creationId xmlns:a16="http://schemas.microsoft.com/office/drawing/2014/main" id="{28B113CF-4823-253C-A012-F18A1846678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141513" y="56071"/>
            <a:ext cx="1772239" cy="703082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ZeroPoint8</a:t>
            </a:r>
          </a:p>
        </p:txBody>
      </p:sp>
      <p:sp>
        <p:nvSpPr>
          <p:cNvPr id="22" name="TextBox 8">
            <a:extLst>
              <a:ext uri="{FF2B5EF4-FFF2-40B4-BE49-F238E27FC236}">
                <a16:creationId xmlns:a16="http://schemas.microsoft.com/office/drawing/2014/main" id="{871A9E84-BB42-BDE4-6A67-36F5A05A81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9717" y="1053431"/>
            <a:ext cx="2847161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/>
            <a:r>
              <a:rPr lang="en-US" sz="1400" b="1" dirty="0">
                <a:latin typeface="Arial" pitchFamily="34" charset="0"/>
                <a:cs typeface="Arial" pitchFamily="34" charset="0"/>
              </a:rPr>
              <a:t>Methodology (Flowchart)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46032DF-2071-6635-2F75-B4689A73AA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2761" y="-58351"/>
            <a:ext cx="9004117" cy="6624709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B23D2E7-32E2-5117-CB16-6C9EDF6DF6B8}"/>
              </a:ext>
            </a:extLst>
          </p:cNvPr>
          <p:cNvSpPr/>
          <p:nvPr/>
        </p:nvSpPr>
        <p:spPr>
          <a:xfrm>
            <a:off x="0" y="62960"/>
            <a:ext cx="2369574" cy="895546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16495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Practicality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sp>
        <p:nvSpPr>
          <p:cNvPr id="2" name="Oval 1" descr="Your startup LOGO">
            <a:extLst>
              <a:ext uri="{FF2B5EF4-FFF2-40B4-BE49-F238E27FC236}">
                <a16:creationId xmlns:a16="http://schemas.microsoft.com/office/drawing/2014/main" id="{78B2CFD4-DBE3-06D4-37CB-CDCADC6C33D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141514" y="107066"/>
            <a:ext cx="1722455" cy="807334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ZeroPoint8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6D156F-9B78-42D3-EC66-331FEFE8F5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269582"/>
            <a:ext cx="12192000" cy="4729998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04E7700-3C3D-B02C-69C1-081ADF454996}"/>
              </a:ext>
            </a:extLst>
          </p:cNvPr>
          <p:cNvSpPr/>
          <p:nvPr/>
        </p:nvSpPr>
        <p:spPr>
          <a:xfrm>
            <a:off x="0" y="62960"/>
            <a:ext cx="2369574" cy="895546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35110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RESEARCH  AND REFERENCES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sp>
        <p:nvSpPr>
          <p:cNvPr id="2" name="Oval 1" descr="Your startup LOGO">
            <a:extLst>
              <a:ext uri="{FF2B5EF4-FFF2-40B4-BE49-F238E27FC236}">
                <a16:creationId xmlns:a16="http://schemas.microsoft.com/office/drawing/2014/main" id="{78B2CFD4-DBE3-06D4-37CB-CDCADC6C33D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141514" y="107066"/>
            <a:ext cx="1722455" cy="807334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ZeroPoint8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AFD6E5F-8607-DB12-9475-5C40830AB05D}"/>
              </a:ext>
            </a:extLst>
          </p:cNvPr>
          <p:cNvSpPr txBox="1"/>
          <p:nvPr/>
        </p:nvSpPr>
        <p:spPr>
          <a:xfrm>
            <a:off x="467234" y="1385142"/>
            <a:ext cx="11565931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Blogs: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+mj-lt"/>
              <a:buAutoNum type="arabicPeriod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GHG Institute.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(2022, October 31).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are emission factors &amp; How to find them?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Retrieved from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GHG Institute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+mj-lt"/>
              <a:buAutoNum type="arabicPeriod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World Bank.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(2023, August 1).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It’s critical to tackle coal emissions.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Retrieved from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World Bank Blog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+mj-lt"/>
              <a:buAutoNum type="arabicPeriod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Carbon Credit Capital.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Retrieved from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Carbon Credit Capital Blog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+mj-lt"/>
              <a:buAutoNum type="arabicPeriod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Coal Hub.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Retrieved from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6"/>
              </a:rPr>
              <a:t>The Coal Hub Blog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+mj-lt"/>
              <a:buAutoNum type="arabicPeriod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ScienceDirect.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(2022, December 15). 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Title of the Article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Retrieved from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7"/>
              </a:rPr>
              <a:t>ScienceDirect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IN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Research Papers:</a:t>
            </a:r>
          </a:p>
          <a:p>
            <a:endParaRPr lang="en-IN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1.Carbon Footprints of Construction Industries: A Global, Supply Chain-linked Analysis: IEEE-2018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</a:t>
            </a:r>
            <a:r>
              <a:rPr lang="en-US" dirty="0"/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Standard Measurement of Carbon Footprints: IEEE-2016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Introduction to Climate Change &amp; Carbon Foot printing: IEEE-2021</a:t>
            </a:r>
          </a:p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Reducing Carbon Footprint with a Knowledge-Based Smart Graphing Application: IEEE- 2021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Study of Carbon Footprint in an Educational Institution in India: IEEE-2020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DDE9EB4-76D6-70BB-D6B4-A1347AAF2E3C}"/>
              </a:ext>
            </a:extLst>
          </p:cNvPr>
          <p:cNvSpPr/>
          <p:nvPr/>
        </p:nvSpPr>
        <p:spPr>
          <a:xfrm>
            <a:off x="0" y="62960"/>
            <a:ext cx="2369574" cy="895546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67886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890729" y="2782669"/>
            <a:ext cx="84105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THANKYOU !!</a:t>
            </a:r>
            <a:endParaRPr lang="en-IN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80844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FE36AF-B1A5-5469-C929-085C2B120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16782"/>
            <a:ext cx="10972800" cy="929593"/>
          </a:xfrm>
        </p:spPr>
        <p:txBody>
          <a:bodyPr/>
          <a:lstStyle/>
          <a:p>
            <a:r>
              <a:rPr lang="en-US" sz="3600" b="1" dirty="0"/>
              <a:t>PROBLEM </a:t>
            </a: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A132A6-5FD6-4653-E21C-6D9DD62CD5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4186" y="913606"/>
            <a:ext cx="10972800" cy="5030788"/>
          </a:xfrm>
        </p:spPr>
        <p:txBody>
          <a:bodyPr/>
          <a:lstStyle/>
          <a:p>
            <a:pPr algn="just"/>
            <a:endParaRPr lang="en-US" sz="2800" dirty="0"/>
          </a:p>
          <a:p>
            <a:pPr algn="just"/>
            <a:r>
              <a:rPr lang="en-US" sz="2800" dirty="0"/>
              <a:t>India's coal mining sector faces the challenge of balancing energy needs with climate commitments. </a:t>
            </a:r>
          </a:p>
          <a:p>
            <a:pPr algn="just"/>
            <a:r>
              <a:rPr lang="en-US" sz="2800" dirty="0"/>
              <a:t>To achieve carbon neutrality, mines must reduce emissions from activities like excavation and transportation, adopt cleaner technologies, and offset remaining emissions through afforestation.</a:t>
            </a:r>
          </a:p>
          <a:p>
            <a:pPr algn="just"/>
            <a:r>
              <a:rPr lang="en-US" sz="2800" dirty="0"/>
              <a:t>This web-based application aims to quantify carbon emissions, estimate carbon sinks, and suggest pathways to neutrality through strategies like renewable energy use and carbon credits. </a:t>
            </a:r>
          </a:p>
          <a:p>
            <a:pPr algn="just"/>
            <a:r>
              <a:rPr lang="en-US" sz="2800" dirty="0"/>
              <a:t>The app will provide data visualization, support decision-making, and accommodate different mine sizes to promote sustainability in India's coal sector.</a:t>
            </a:r>
          </a:p>
          <a:p>
            <a:pPr algn="just"/>
            <a:endParaRPr lang="en-US" sz="2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43486E-EA87-7C1D-ED84-587D7CA21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C3CE7-23F7-4828-823C-E0205DF2CF97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6" name="Oval 5" descr="Your startup LOGO">
            <a:extLst>
              <a:ext uri="{FF2B5EF4-FFF2-40B4-BE49-F238E27FC236}">
                <a16:creationId xmlns:a16="http://schemas.microsoft.com/office/drawing/2014/main" id="{0B2813B8-6E20-E0AE-D752-39A77A204D5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141514" y="107066"/>
            <a:ext cx="1722455" cy="807334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ZeroPoint8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F5B5D16-E0BD-4651-E8C4-3E03AEDBCFD5}"/>
              </a:ext>
            </a:extLst>
          </p:cNvPr>
          <p:cNvSpPr/>
          <p:nvPr/>
        </p:nvSpPr>
        <p:spPr>
          <a:xfrm>
            <a:off x="0" y="62960"/>
            <a:ext cx="2369574" cy="895546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84422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ED12C-CC1F-4702-B96B-54ACFF5161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2120" y="180608"/>
            <a:ext cx="5901788" cy="726508"/>
          </a:xfrm>
        </p:spPr>
        <p:txBody>
          <a:bodyPr/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Carbon </a:t>
            </a:r>
            <a:r>
              <a:rPr lang="en-US" sz="3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Sathi</a:t>
            </a:r>
            <a:endParaRPr 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Oval 3" descr="Your startup LOGO">
            <a:extLst>
              <a:ext uri="{FF2B5EF4-FFF2-40B4-BE49-F238E27FC236}">
                <a16:creationId xmlns:a16="http://schemas.microsoft.com/office/drawing/2014/main" id="{DCDBDB22-8FA4-3B03-19AC-F04144E4DDD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141514" y="107066"/>
            <a:ext cx="1722455" cy="807334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ZeroPoint8</a:t>
            </a:r>
          </a:p>
        </p:txBody>
      </p:sp>
      <p:sp>
        <p:nvSpPr>
          <p:cNvPr id="6" name="TextBox 8">
            <a:extLst>
              <a:ext uri="{FF2B5EF4-FFF2-40B4-BE49-F238E27FC236}">
                <a16:creationId xmlns:a16="http://schemas.microsoft.com/office/drawing/2014/main" id="{E0C289CE-4650-689D-1B49-1587F4AC1E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9463" y="963897"/>
            <a:ext cx="6952616" cy="5078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1600" b="1" u="sng" dirty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Proposed Solution (Describe your Idea/Solution/Prototype)</a:t>
            </a:r>
            <a:endParaRPr lang="en-US" sz="1600" u="sng" dirty="0">
              <a:solidFill>
                <a:schemeClr val="tx2"/>
              </a:solidFill>
              <a:latin typeface="Arial" pitchFamily="34" charset="0"/>
              <a:cs typeface="Arial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100" u="sng" dirty="0">
              <a:solidFill>
                <a:schemeClr val="tx2"/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BA0D32B6-58D4-7138-A279-54114323A329}"/>
              </a:ext>
            </a:extLst>
          </p:cNvPr>
          <p:cNvGrpSpPr/>
          <p:nvPr/>
        </p:nvGrpSpPr>
        <p:grpSpPr>
          <a:xfrm>
            <a:off x="3956051" y="1771747"/>
            <a:ext cx="4139078" cy="4353897"/>
            <a:chOff x="3882989" y="1743163"/>
            <a:chExt cx="4139078" cy="4353897"/>
          </a:xfrm>
        </p:grpSpPr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2100974B-1A8D-1EDC-8A32-88B67B2252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533217" y="3727658"/>
              <a:ext cx="952799" cy="450609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44AF0E2F-6113-65CD-E316-9313DD43FAE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366618" y="3781416"/>
              <a:ext cx="1040133" cy="385948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48C4404A-A2CF-9782-50C9-C0A09A328A5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886684" y="5389665"/>
              <a:ext cx="1025842" cy="434961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1F5A817E-307E-1A0A-EA42-A99C2A9FA54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985236" y="5420646"/>
              <a:ext cx="983124" cy="444873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50304040-4629-4C93-8443-10EF96B55AF8}"/>
                </a:ext>
              </a:extLst>
            </p:cNvPr>
            <p:cNvGrpSpPr/>
            <p:nvPr/>
          </p:nvGrpSpPr>
          <p:grpSpPr>
            <a:xfrm>
              <a:off x="4450674" y="1743163"/>
              <a:ext cx="3035343" cy="4353897"/>
              <a:chOff x="4234648" y="1065321"/>
              <a:chExt cx="3710867" cy="5014448"/>
            </a:xfrm>
          </p:grpSpPr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3D5021DD-5A5E-4E07-81A4-0C585DD79002}"/>
                  </a:ext>
                </a:extLst>
              </p:cNvPr>
              <p:cNvSpPr/>
              <p:nvPr/>
            </p:nvSpPr>
            <p:spPr>
              <a:xfrm>
                <a:off x="5528613" y="4540538"/>
                <a:ext cx="1122941" cy="1539231"/>
              </a:xfrm>
              <a:custGeom>
                <a:avLst/>
                <a:gdLst>
                  <a:gd name="connsiteX0" fmla="*/ 561470 w 1122941"/>
                  <a:gd name="connsiteY0" fmla="*/ 0 h 1539231"/>
                  <a:gd name="connsiteX1" fmla="*/ 1112595 w 1122941"/>
                  <a:gd name="connsiteY1" fmla="*/ 145979 h 1539231"/>
                  <a:gd name="connsiteX2" fmla="*/ 1122941 w 1122941"/>
                  <a:gd name="connsiteY2" fmla="*/ 179331 h 1539231"/>
                  <a:gd name="connsiteX3" fmla="*/ 1104578 w 1122941"/>
                  <a:gd name="connsiteY3" fmla="*/ 228063 h 1539231"/>
                  <a:gd name="connsiteX4" fmla="*/ 1104577 w 1122941"/>
                  <a:gd name="connsiteY4" fmla="*/ 228064 h 1539231"/>
                  <a:gd name="connsiteX5" fmla="*/ 628057 w 1122941"/>
                  <a:gd name="connsiteY5" fmla="*/ 1492681 h 1539231"/>
                  <a:gd name="connsiteX6" fmla="*/ 628056 w 1122941"/>
                  <a:gd name="connsiteY6" fmla="*/ 1492681 h 1539231"/>
                  <a:gd name="connsiteX7" fmla="*/ 626389 w 1122941"/>
                  <a:gd name="connsiteY7" fmla="*/ 1497105 h 1539231"/>
                  <a:gd name="connsiteX8" fmla="*/ 612136 w 1122941"/>
                  <a:gd name="connsiteY8" fmla="*/ 1518243 h 1539231"/>
                  <a:gd name="connsiteX9" fmla="*/ 561467 w 1122941"/>
                  <a:gd name="connsiteY9" fmla="*/ 1539231 h 1539231"/>
                  <a:gd name="connsiteX10" fmla="*/ 510798 w 1122941"/>
                  <a:gd name="connsiteY10" fmla="*/ 1518243 h 1539231"/>
                  <a:gd name="connsiteX11" fmla="*/ 496555 w 1122941"/>
                  <a:gd name="connsiteY11" fmla="*/ 1497118 h 1539231"/>
                  <a:gd name="connsiteX12" fmla="*/ 494874 w 1122941"/>
                  <a:gd name="connsiteY12" fmla="*/ 1492657 h 1539231"/>
                  <a:gd name="connsiteX13" fmla="*/ 494873 w 1122941"/>
                  <a:gd name="connsiteY13" fmla="*/ 1492652 h 1539231"/>
                  <a:gd name="connsiteX14" fmla="*/ 18364 w 1122941"/>
                  <a:gd name="connsiteY14" fmla="*/ 228064 h 1539231"/>
                  <a:gd name="connsiteX15" fmla="*/ 18363 w 1122941"/>
                  <a:gd name="connsiteY15" fmla="*/ 228063 h 1539231"/>
                  <a:gd name="connsiteX16" fmla="*/ 0 w 1122941"/>
                  <a:gd name="connsiteY16" fmla="*/ 179331 h 1539231"/>
                  <a:gd name="connsiteX17" fmla="*/ 10345 w 1122941"/>
                  <a:gd name="connsiteY17" fmla="*/ 145979 h 1539231"/>
                  <a:gd name="connsiteX18" fmla="*/ 561470 w 1122941"/>
                  <a:gd name="connsiteY18" fmla="*/ 0 h 15392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122941" h="1539231">
                    <a:moveTo>
                      <a:pt x="561470" y="0"/>
                    </a:moveTo>
                    <a:cubicBezTo>
                      <a:pt x="833324" y="0"/>
                      <a:pt x="1060139" y="62669"/>
                      <a:pt x="1112595" y="145979"/>
                    </a:cubicBezTo>
                    <a:lnTo>
                      <a:pt x="1122941" y="179331"/>
                    </a:lnTo>
                    <a:lnTo>
                      <a:pt x="1104578" y="228063"/>
                    </a:lnTo>
                    <a:lnTo>
                      <a:pt x="1104577" y="228064"/>
                    </a:lnTo>
                    <a:lnTo>
                      <a:pt x="628057" y="1492681"/>
                    </a:lnTo>
                    <a:lnTo>
                      <a:pt x="628056" y="1492681"/>
                    </a:lnTo>
                    <a:lnTo>
                      <a:pt x="626389" y="1497105"/>
                    </a:lnTo>
                    <a:lnTo>
                      <a:pt x="612136" y="1518243"/>
                    </a:lnTo>
                    <a:cubicBezTo>
                      <a:pt x="599169" y="1531211"/>
                      <a:pt x="581255" y="1539231"/>
                      <a:pt x="561467" y="1539231"/>
                    </a:cubicBezTo>
                    <a:cubicBezTo>
                      <a:pt x="541680" y="1539231"/>
                      <a:pt x="523765" y="1531211"/>
                      <a:pt x="510798" y="1518243"/>
                    </a:cubicBezTo>
                    <a:lnTo>
                      <a:pt x="496555" y="1497118"/>
                    </a:lnTo>
                    <a:lnTo>
                      <a:pt x="494874" y="1492657"/>
                    </a:lnTo>
                    <a:cubicBezTo>
                      <a:pt x="494874" y="1492655"/>
                      <a:pt x="494873" y="1492654"/>
                      <a:pt x="494873" y="1492652"/>
                    </a:cubicBezTo>
                    <a:lnTo>
                      <a:pt x="18364" y="228064"/>
                    </a:lnTo>
                    <a:lnTo>
                      <a:pt x="18363" y="228063"/>
                    </a:lnTo>
                    <a:lnTo>
                      <a:pt x="0" y="179331"/>
                    </a:lnTo>
                    <a:lnTo>
                      <a:pt x="10345" y="145979"/>
                    </a:lnTo>
                    <a:cubicBezTo>
                      <a:pt x="62801" y="62669"/>
                      <a:pt x="289616" y="0"/>
                      <a:pt x="56147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tx2">
                      <a:lumMod val="75000"/>
                      <a:lumOff val="25000"/>
                    </a:schemeClr>
                  </a:gs>
                  <a:gs pos="78000">
                    <a:schemeClr val="tx2">
                      <a:lumMod val="90000"/>
                      <a:lumOff val="10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D70AD159-3691-44D1-BA32-87FD071772FA}"/>
                  </a:ext>
                </a:extLst>
              </p:cNvPr>
              <p:cNvSpPr/>
              <p:nvPr/>
            </p:nvSpPr>
            <p:spPr>
              <a:xfrm>
                <a:off x="4234648" y="1065321"/>
                <a:ext cx="3710867" cy="1699885"/>
              </a:xfrm>
              <a:custGeom>
                <a:avLst/>
                <a:gdLst>
                  <a:gd name="connsiteX0" fmla="*/ 1855433 w 3710867"/>
                  <a:gd name="connsiteY0" fmla="*/ 0 h 1699885"/>
                  <a:gd name="connsiteX1" fmla="*/ 3710866 w 3710867"/>
                  <a:gd name="connsiteY1" fmla="*/ 217503 h 1699885"/>
                  <a:gd name="connsiteX2" fmla="*/ 3709552 w 3710867"/>
                  <a:gd name="connsiteY2" fmla="*/ 220554 h 1699885"/>
                  <a:gd name="connsiteX3" fmla="*/ 3710867 w 3710867"/>
                  <a:gd name="connsiteY3" fmla="*/ 220554 h 1699885"/>
                  <a:gd name="connsiteX4" fmla="*/ 3338217 w 3710867"/>
                  <a:gd name="connsiteY4" fmla="*/ 1209515 h 1699885"/>
                  <a:gd name="connsiteX5" fmla="*/ 3248005 w 3710867"/>
                  <a:gd name="connsiteY5" fmla="*/ 1448923 h 1699885"/>
                  <a:gd name="connsiteX6" fmla="*/ 3184516 w 3710867"/>
                  <a:gd name="connsiteY6" fmla="*/ 1484764 h 1699885"/>
                  <a:gd name="connsiteX7" fmla="*/ 1855433 w 3710867"/>
                  <a:gd name="connsiteY7" fmla="*/ 1699885 h 1699885"/>
                  <a:gd name="connsiteX8" fmla="*/ 526350 w 3710867"/>
                  <a:gd name="connsiteY8" fmla="*/ 1484764 h 1699885"/>
                  <a:gd name="connsiteX9" fmla="*/ 462864 w 3710867"/>
                  <a:gd name="connsiteY9" fmla="*/ 1448924 h 1699885"/>
                  <a:gd name="connsiteX10" fmla="*/ 372652 w 3710867"/>
                  <a:gd name="connsiteY10" fmla="*/ 1209512 h 1699885"/>
                  <a:gd name="connsiteX11" fmla="*/ 372651 w 3710867"/>
                  <a:gd name="connsiteY11" fmla="*/ 1209512 h 1699885"/>
                  <a:gd name="connsiteX12" fmla="*/ 1 w 3710867"/>
                  <a:gd name="connsiteY12" fmla="*/ 220554 h 1699885"/>
                  <a:gd name="connsiteX13" fmla="*/ 1314 w 3710867"/>
                  <a:gd name="connsiteY13" fmla="*/ 220554 h 1699885"/>
                  <a:gd name="connsiteX14" fmla="*/ 0 w 3710867"/>
                  <a:gd name="connsiteY14" fmla="*/ 217503 h 1699885"/>
                  <a:gd name="connsiteX15" fmla="*/ 1855433 w 3710867"/>
                  <a:gd name="connsiteY15" fmla="*/ 0 h 16998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10867" h="1699885">
                    <a:moveTo>
                      <a:pt x="1855433" y="0"/>
                    </a:moveTo>
                    <a:cubicBezTo>
                      <a:pt x="2880160" y="0"/>
                      <a:pt x="3710866" y="97379"/>
                      <a:pt x="3710866" y="217503"/>
                    </a:cubicBezTo>
                    <a:lnTo>
                      <a:pt x="3709552" y="220554"/>
                    </a:lnTo>
                    <a:lnTo>
                      <a:pt x="3710867" y="220554"/>
                    </a:lnTo>
                    <a:lnTo>
                      <a:pt x="3338217" y="1209515"/>
                    </a:lnTo>
                    <a:lnTo>
                      <a:pt x="3248005" y="1448923"/>
                    </a:lnTo>
                    <a:lnTo>
                      <a:pt x="3184516" y="1484764"/>
                    </a:lnTo>
                    <a:cubicBezTo>
                      <a:pt x="2928558" y="1612900"/>
                      <a:pt x="2429349" y="1699885"/>
                      <a:pt x="1855433" y="1699885"/>
                    </a:cubicBezTo>
                    <a:cubicBezTo>
                      <a:pt x="1281517" y="1699885"/>
                      <a:pt x="782309" y="1612900"/>
                      <a:pt x="526350" y="1484764"/>
                    </a:cubicBezTo>
                    <a:lnTo>
                      <a:pt x="462864" y="1448924"/>
                    </a:lnTo>
                    <a:lnTo>
                      <a:pt x="372652" y="1209512"/>
                    </a:lnTo>
                    <a:lnTo>
                      <a:pt x="372651" y="1209512"/>
                    </a:lnTo>
                    <a:lnTo>
                      <a:pt x="1" y="220554"/>
                    </a:lnTo>
                    <a:lnTo>
                      <a:pt x="1314" y="220554"/>
                    </a:lnTo>
                    <a:lnTo>
                      <a:pt x="0" y="217503"/>
                    </a:lnTo>
                    <a:cubicBezTo>
                      <a:pt x="0" y="97379"/>
                      <a:pt x="830706" y="0"/>
                      <a:pt x="1855433" y="0"/>
                    </a:cubicBezTo>
                    <a:close/>
                  </a:path>
                </a:pathLst>
              </a:custGeom>
              <a:gradFill flip="none" rotWithShape="1">
                <a:gsLst>
                  <a:gs pos="46000">
                    <a:schemeClr val="accent1"/>
                  </a:gs>
                  <a:gs pos="78000">
                    <a:schemeClr val="accent1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D9C90CE2-BAED-479D-97FC-56D7801E9674}"/>
                  </a:ext>
                </a:extLst>
              </p:cNvPr>
              <p:cNvSpPr/>
              <p:nvPr/>
            </p:nvSpPr>
            <p:spPr>
              <a:xfrm>
                <a:off x="4910172" y="2856230"/>
                <a:ext cx="2359818" cy="1592270"/>
              </a:xfrm>
              <a:custGeom>
                <a:avLst/>
                <a:gdLst>
                  <a:gd name="connsiteX0" fmla="*/ 1179909 w 2359818"/>
                  <a:gd name="connsiteY0" fmla="*/ 0 h 1592270"/>
                  <a:gd name="connsiteX1" fmla="*/ 2359818 w 2359818"/>
                  <a:gd name="connsiteY1" fmla="*/ 217503 h 1592270"/>
                  <a:gd name="connsiteX2" fmla="*/ 2354912 w 2359818"/>
                  <a:gd name="connsiteY2" fmla="*/ 235414 h 1592270"/>
                  <a:gd name="connsiteX3" fmla="*/ 2352909 w 2359818"/>
                  <a:gd name="connsiteY3" fmla="*/ 240728 h 1592270"/>
                  <a:gd name="connsiteX4" fmla="*/ 2352908 w 2359818"/>
                  <a:gd name="connsiteY4" fmla="*/ 240729 h 1592270"/>
                  <a:gd name="connsiteX5" fmla="*/ 1956938 w 2359818"/>
                  <a:gd name="connsiteY5" fmla="*/ 1291579 h 1592270"/>
                  <a:gd name="connsiteX6" fmla="*/ 1906980 w 2359818"/>
                  <a:gd name="connsiteY6" fmla="*/ 1424159 h 1592270"/>
                  <a:gd name="connsiteX7" fmla="*/ 1902308 w 2359818"/>
                  <a:gd name="connsiteY7" fmla="*/ 1429282 h 1592270"/>
                  <a:gd name="connsiteX8" fmla="*/ 1179909 w 2359818"/>
                  <a:gd name="connsiteY8" fmla="*/ 1592270 h 1592270"/>
                  <a:gd name="connsiteX9" fmla="*/ 457510 w 2359818"/>
                  <a:gd name="connsiteY9" fmla="*/ 1429282 h 1592270"/>
                  <a:gd name="connsiteX10" fmla="*/ 452841 w 2359818"/>
                  <a:gd name="connsiteY10" fmla="*/ 1424163 h 1592270"/>
                  <a:gd name="connsiteX11" fmla="*/ 402882 w 2359818"/>
                  <a:gd name="connsiteY11" fmla="*/ 1291577 h 1592270"/>
                  <a:gd name="connsiteX12" fmla="*/ 6912 w 2359818"/>
                  <a:gd name="connsiteY12" fmla="*/ 240731 h 1592270"/>
                  <a:gd name="connsiteX13" fmla="*/ 10170 w 2359818"/>
                  <a:gd name="connsiteY13" fmla="*/ 244667 h 1592270"/>
                  <a:gd name="connsiteX14" fmla="*/ 6913 w 2359818"/>
                  <a:gd name="connsiteY14" fmla="*/ 240732 h 1592270"/>
                  <a:gd name="connsiteX15" fmla="*/ 4902 w 2359818"/>
                  <a:gd name="connsiteY15" fmla="*/ 235395 h 1592270"/>
                  <a:gd name="connsiteX16" fmla="*/ 0 w 2359818"/>
                  <a:gd name="connsiteY16" fmla="*/ 217503 h 1592270"/>
                  <a:gd name="connsiteX17" fmla="*/ 1179909 w 2359818"/>
                  <a:gd name="connsiteY17" fmla="*/ 0 h 15922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2359818" h="1592270">
                    <a:moveTo>
                      <a:pt x="1179909" y="0"/>
                    </a:moveTo>
                    <a:cubicBezTo>
                      <a:pt x="1831555" y="0"/>
                      <a:pt x="2359818" y="97379"/>
                      <a:pt x="2359818" y="217503"/>
                    </a:cubicBezTo>
                    <a:lnTo>
                      <a:pt x="2354912" y="235414"/>
                    </a:lnTo>
                    <a:lnTo>
                      <a:pt x="2352909" y="240728"/>
                    </a:lnTo>
                    <a:lnTo>
                      <a:pt x="2352908" y="240729"/>
                    </a:lnTo>
                    <a:lnTo>
                      <a:pt x="1956938" y="1291579"/>
                    </a:lnTo>
                    <a:lnTo>
                      <a:pt x="1906980" y="1424159"/>
                    </a:lnTo>
                    <a:lnTo>
                      <a:pt x="1902308" y="1429282"/>
                    </a:lnTo>
                    <a:cubicBezTo>
                      <a:pt x="1783289" y="1525063"/>
                      <a:pt x="1504657" y="1592270"/>
                      <a:pt x="1179909" y="1592270"/>
                    </a:cubicBezTo>
                    <a:cubicBezTo>
                      <a:pt x="855161" y="1592270"/>
                      <a:pt x="576530" y="1525063"/>
                      <a:pt x="457510" y="1429282"/>
                    </a:cubicBezTo>
                    <a:lnTo>
                      <a:pt x="452841" y="1424163"/>
                    </a:lnTo>
                    <a:lnTo>
                      <a:pt x="402882" y="1291577"/>
                    </a:lnTo>
                    <a:lnTo>
                      <a:pt x="6912" y="240731"/>
                    </a:lnTo>
                    <a:lnTo>
                      <a:pt x="10170" y="244667"/>
                    </a:lnTo>
                    <a:lnTo>
                      <a:pt x="6913" y="240732"/>
                    </a:lnTo>
                    <a:lnTo>
                      <a:pt x="4902" y="235395"/>
                    </a:lnTo>
                    <a:lnTo>
                      <a:pt x="0" y="217503"/>
                    </a:lnTo>
                    <a:cubicBezTo>
                      <a:pt x="0" y="97379"/>
                      <a:pt x="528263" y="0"/>
                      <a:pt x="1179909" y="0"/>
                    </a:cubicBezTo>
                    <a:close/>
                  </a:path>
                </a:pathLst>
              </a:custGeom>
              <a:gradFill flip="none" rotWithShape="1">
                <a:gsLst>
                  <a:gs pos="46000">
                    <a:schemeClr val="accent3"/>
                  </a:gs>
                  <a:gs pos="78000">
                    <a:schemeClr val="accent3">
                      <a:lumMod val="7500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800C8AEB-62AE-4F63-8100-BE336EC2718E}"/>
                  </a:ext>
                </a:extLst>
              </p:cNvPr>
              <p:cNvGrpSpPr/>
              <p:nvPr/>
            </p:nvGrpSpPr>
            <p:grpSpPr>
              <a:xfrm>
                <a:off x="4234648" y="1065321"/>
                <a:ext cx="3710867" cy="1699885"/>
                <a:chOff x="4234648" y="1065321"/>
                <a:chExt cx="3710867" cy="1699885"/>
              </a:xfrm>
            </p:grpSpPr>
            <p:sp>
              <p:nvSpPr>
                <p:cNvPr id="30" name="Freeform: Shape 29">
                  <a:extLst>
                    <a:ext uri="{FF2B5EF4-FFF2-40B4-BE49-F238E27FC236}">
                      <a16:creationId xmlns:a16="http://schemas.microsoft.com/office/drawing/2014/main" id="{580E88CD-49F0-4EA0-A5DD-2F9190E110C3}"/>
                    </a:ext>
                  </a:extLst>
                </p:cNvPr>
                <p:cNvSpPr/>
                <p:nvPr/>
              </p:nvSpPr>
              <p:spPr>
                <a:xfrm>
                  <a:off x="4234649" y="1285875"/>
                  <a:ext cx="3710866" cy="1479331"/>
                </a:xfrm>
                <a:custGeom>
                  <a:avLst/>
                  <a:gdLst>
                    <a:gd name="connsiteX0" fmla="*/ 0 w 3710866"/>
                    <a:gd name="connsiteY0" fmla="*/ 0 h 1479331"/>
                    <a:gd name="connsiteX1" fmla="*/ 1313 w 3710866"/>
                    <a:gd name="connsiteY1" fmla="*/ 0 h 1479331"/>
                    <a:gd name="connsiteX2" fmla="*/ 9578 w 3710866"/>
                    <a:gd name="connsiteY2" fmla="*/ 19187 h 1479331"/>
                    <a:gd name="connsiteX3" fmla="*/ 1855432 w 3710866"/>
                    <a:gd name="connsiteY3" fmla="*/ 214452 h 1479331"/>
                    <a:gd name="connsiteX4" fmla="*/ 3701286 w 3710866"/>
                    <a:gd name="connsiteY4" fmla="*/ 19187 h 1479331"/>
                    <a:gd name="connsiteX5" fmla="*/ 3709551 w 3710866"/>
                    <a:gd name="connsiteY5" fmla="*/ 0 h 1479331"/>
                    <a:gd name="connsiteX6" fmla="*/ 3710866 w 3710866"/>
                    <a:gd name="connsiteY6" fmla="*/ 0 h 1479331"/>
                    <a:gd name="connsiteX7" fmla="*/ 3338216 w 3710866"/>
                    <a:gd name="connsiteY7" fmla="*/ 988961 h 1479331"/>
                    <a:gd name="connsiteX8" fmla="*/ 3338216 w 3710866"/>
                    <a:gd name="connsiteY8" fmla="*/ 988961 h 1479331"/>
                    <a:gd name="connsiteX9" fmla="*/ 3248004 w 3710866"/>
                    <a:gd name="connsiteY9" fmla="*/ 1228369 h 1479331"/>
                    <a:gd name="connsiteX10" fmla="*/ 3184515 w 3710866"/>
                    <a:gd name="connsiteY10" fmla="*/ 1264210 h 1479331"/>
                    <a:gd name="connsiteX11" fmla="*/ 1855432 w 3710866"/>
                    <a:gd name="connsiteY11" fmla="*/ 1479331 h 1479331"/>
                    <a:gd name="connsiteX12" fmla="*/ 526349 w 3710866"/>
                    <a:gd name="connsiteY12" fmla="*/ 1264210 h 1479331"/>
                    <a:gd name="connsiteX13" fmla="*/ 462863 w 3710866"/>
                    <a:gd name="connsiteY13" fmla="*/ 1228370 h 1479331"/>
                    <a:gd name="connsiteX14" fmla="*/ 372651 w 3710866"/>
                    <a:gd name="connsiteY14" fmla="*/ 988958 h 1479331"/>
                    <a:gd name="connsiteX15" fmla="*/ 372650 w 3710866"/>
                    <a:gd name="connsiteY15" fmla="*/ 988958 h 14793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3710866" h="1479331">
                      <a:moveTo>
                        <a:pt x="0" y="0"/>
                      </a:moveTo>
                      <a:lnTo>
                        <a:pt x="1313" y="0"/>
                      </a:lnTo>
                      <a:lnTo>
                        <a:pt x="9578" y="19187"/>
                      </a:lnTo>
                      <a:cubicBezTo>
                        <a:pt x="104595" y="128865"/>
                        <a:pt x="894751" y="214452"/>
                        <a:pt x="1855432" y="214452"/>
                      </a:cubicBezTo>
                      <a:cubicBezTo>
                        <a:pt x="2816114" y="214452"/>
                        <a:pt x="3606269" y="128865"/>
                        <a:pt x="3701286" y="19187"/>
                      </a:cubicBezTo>
                      <a:lnTo>
                        <a:pt x="3709551" y="0"/>
                      </a:lnTo>
                      <a:lnTo>
                        <a:pt x="3710866" y="0"/>
                      </a:lnTo>
                      <a:lnTo>
                        <a:pt x="3338216" y="988961"/>
                      </a:lnTo>
                      <a:lnTo>
                        <a:pt x="3338216" y="988961"/>
                      </a:lnTo>
                      <a:lnTo>
                        <a:pt x="3248004" y="1228369"/>
                      </a:lnTo>
                      <a:lnTo>
                        <a:pt x="3184515" y="1264210"/>
                      </a:lnTo>
                      <a:cubicBezTo>
                        <a:pt x="2928557" y="1392346"/>
                        <a:pt x="2429348" y="1479331"/>
                        <a:pt x="1855432" y="1479331"/>
                      </a:cubicBezTo>
                      <a:cubicBezTo>
                        <a:pt x="1281516" y="1479331"/>
                        <a:pt x="782308" y="1392346"/>
                        <a:pt x="526349" y="1264210"/>
                      </a:cubicBezTo>
                      <a:lnTo>
                        <a:pt x="462863" y="1228370"/>
                      </a:lnTo>
                      <a:lnTo>
                        <a:pt x="372651" y="988958"/>
                      </a:lnTo>
                      <a:lnTo>
                        <a:pt x="372650" y="98895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3" name="Freeform: Shape 32">
                  <a:extLst>
                    <a:ext uri="{FF2B5EF4-FFF2-40B4-BE49-F238E27FC236}">
                      <a16:creationId xmlns:a16="http://schemas.microsoft.com/office/drawing/2014/main" id="{AEDB1C01-C7ED-45C3-B46B-5475B7794A86}"/>
                    </a:ext>
                  </a:extLst>
                </p:cNvPr>
                <p:cNvSpPr/>
                <p:nvPr/>
              </p:nvSpPr>
              <p:spPr>
                <a:xfrm>
                  <a:off x="4234648" y="1065321"/>
                  <a:ext cx="3710866" cy="435006"/>
                </a:xfrm>
                <a:custGeom>
                  <a:avLst/>
                  <a:gdLst>
                    <a:gd name="connsiteX0" fmla="*/ 1855433 w 3710866"/>
                    <a:gd name="connsiteY0" fmla="*/ 0 h 435006"/>
                    <a:gd name="connsiteX1" fmla="*/ 3710866 w 3710866"/>
                    <a:gd name="connsiteY1" fmla="*/ 217503 h 435006"/>
                    <a:gd name="connsiteX2" fmla="*/ 3709552 w 3710866"/>
                    <a:gd name="connsiteY2" fmla="*/ 220554 h 435006"/>
                    <a:gd name="connsiteX3" fmla="*/ 3701287 w 3710866"/>
                    <a:gd name="connsiteY3" fmla="*/ 239741 h 435006"/>
                    <a:gd name="connsiteX4" fmla="*/ 1855433 w 3710866"/>
                    <a:gd name="connsiteY4" fmla="*/ 435006 h 435006"/>
                    <a:gd name="connsiteX5" fmla="*/ 9579 w 3710866"/>
                    <a:gd name="connsiteY5" fmla="*/ 239741 h 435006"/>
                    <a:gd name="connsiteX6" fmla="*/ 1314 w 3710866"/>
                    <a:gd name="connsiteY6" fmla="*/ 220554 h 435006"/>
                    <a:gd name="connsiteX7" fmla="*/ 0 w 3710866"/>
                    <a:gd name="connsiteY7" fmla="*/ 217503 h 435006"/>
                    <a:gd name="connsiteX8" fmla="*/ 1855433 w 3710866"/>
                    <a:gd name="connsiteY8" fmla="*/ 0 h 4350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10866" h="435006">
                      <a:moveTo>
                        <a:pt x="1855433" y="0"/>
                      </a:moveTo>
                      <a:cubicBezTo>
                        <a:pt x="2880160" y="0"/>
                        <a:pt x="3710866" y="97379"/>
                        <a:pt x="3710866" y="217503"/>
                      </a:cubicBezTo>
                      <a:lnTo>
                        <a:pt x="3709552" y="220554"/>
                      </a:lnTo>
                      <a:lnTo>
                        <a:pt x="3701287" y="239741"/>
                      </a:lnTo>
                      <a:cubicBezTo>
                        <a:pt x="3606270" y="349419"/>
                        <a:pt x="2816115" y="435006"/>
                        <a:pt x="1855433" y="435006"/>
                      </a:cubicBezTo>
                      <a:cubicBezTo>
                        <a:pt x="894752" y="435006"/>
                        <a:pt x="104596" y="349419"/>
                        <a:pt x="9579" y="239741"/>
                      </a:cubicBezTo>
                      <a:lnTo>
                        <a:pt x="1314" y="220554"/>
                      </a:lnTo>
                      <a:lnTo>
                        <a:pt x="0" y="217503"/>
                      </a:lnTo>
                      <a:cubicBezTo>
                        <a:pt x="0" y="97379"/>
                        <a:pt x="830706" y="0"/>
                        <a:pt x="1855433" y="0"/>
                      </a:cubicBezTo>
                      <a:close/>
                    </a:path>
                  </a:pathLst>
                </a:custGeom>
                <a:solidFill>
                  <a:schemeClr val="accent5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ABEC1033-E651-46C0-803D-ECE811AF3835}"/>
                  </a:ext>
                </a:extLst>
              </p:cNvPr>
              <p:cNvSpPr/>
              <p:nvPr/>
            </p:nvSpPr>
            <p:spPr>
              <a:xfrm>
                <a:off x="4697513" y="2514245"/>
                <a:ext cx="2785141" cy="577399"/>
              </a:xfrm>
              <a:custGeom>
                <a:avLst/>
                <a:gdLst>
                  <a:gd name="connsiteX0" fmla="*/ 2785141 w 2785141"/>
                  <a:gd name="connsiteY0" fmla="*/ 0 h 577399"/>
                  <a:gd name="connsiteX1" fmla="*/ 2567572 w 2785141"/>
                  <a:gd name="connsiteY1" fmla="*/ 577399 h 577399"/>
                  <a:gd name="connsiteX2" fmla="*/ 2572478 w 2785141"/>
                  <a:gd name="connsiteY2" fmla="*/ 559488 h 577399"/>
                  <a:gd name="connsiteX3" fmla="*/ 1392569 w 2785141"/>
                  <a:gd name="connsiteY3" fmla="*/ 341985 h 577399"/>
                  <a:gd name="connsiteX4" fmla="*/ 212660 w 2785141"/>
                  <a:gd name="connsiteY4" fmla="*/ 559488 h 577399"/>
                  <a:gd name="connsiteX5" fmla="*/ 217562 w 2785141"/>
                  <a:gd name="connsiteY5" fmla="*/ 577380 h 577399"/>
                  <a:gd name="connsiteX6" fmla="*/ 0 w 2785141"/>
                  <a:gd name="connsiteY6" fmla="*/ 1 h 577399"/>
                  <a:gd name="connsiteX7" fmla="*/ 63486 w 2785141"/>
                  <a:gd name="connsiteY7" fmla="*/ 35841 h 577399"/>
                  <a:gd name="connsiteX8" fmla="*/ 1392569 w 2785141"/>
                  <a:gd name="connsiteY8" fmla="*/ 250962 h 577399"/>
                  <a:gd name="connsiteX9" fmla="*/ 2721652 w 2785141"/>
                  <a:gd name="connsiteY9" fmla="*/ 35841 h 577399"/>
                  <a:gd name="connsiteX10" fmla="*/ 2785141 w 2785141"/>
                  <a:gd name="connsiteY10" fmla="*/ 0 h 577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785141" h="577399">
                    <a:moveTo>
                      <a:pt x="2785141" y="0"/>
                    </a:moveTo>
                    <a:lnTo>
                      <a:pt x="2567572" y="577399"/>
                    </a:lnTo>
                    <a:lnTo>
                      <a:pt x="2572478" y="559488"/>
                    </a:lnTo>
                    <a:cubicBezTo>
                      <a:pt x="2572478" y="439364"/>
                      <a:pt x="2044215" y="341985"/>
                      <a:pt x="1392569" y="341985"/>
                    </a:cubicBezTo>
                    <a:cubicBezTo>
                      <a:pt x="740923" y="341985"/>
                      <a:pt x="212660" y="439364"/>
                      <a:pt x="212660" y="559488"/>
                    </a:cubicBezTo>
                    <a:lnTo>
                      <a:pt x="217562" y="577380"/>
                    </a:lnTo>
                    <a:lnTo>
                      <a:pt x="0" y="1"/>
                    </a:lnTo>
                    <a:lnTo>
                      <a:pt x="63486" y="35841"/>
                    </a:lnTo>
                    <a:cubicBezTo>
                      <a:pt x="319445" y="163977"/>
                      <a:pt x="818653" y="250962"/>
                      <a:pt x="1392569" y="250962"/>
                    </a:cubicBezTo>
                    <a:cubicBezTo>
                      <a:pt x="1966485" y="250962"/>
                      <a:pt x="2465694" y="163977"/>
                      <a:pt x="2721652" y="35841"/>
                    </a:cubicBezTo>
                    <a:lnTo>
                      <a:pt x="2785141" y="0"/>
                    </a:lnTo>
                    <a:close/>
                  </a:path>
                </a:pathLst>
              </a:custGeom>
              <a:solidFill>
                <a:schemeClr val="tx2">
                  <a:alpha val="2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43" name="Group 42">
                <a:extLst>
                  <a:ext uri="{FF2B5EF4-FFF2-40B4-BE49-F238E27FC236}">
                    <a16:creationId xmlns:a16="http://schemas.microsoft.com/office/drawing/2014/main" id="{E5EE52E1-68E5-442D-92A6-BFAAC8837057}"/>
                  </a:ext>
                </a:extLst>
              </p:cNvPr>
              <p:cNvGrpSpPr/>
              <p:nvPr/>
            </p:nvGrpSpPr>
            <p:grpSpPr>
              <a:xfrm>
                <a:off x="4910172" y="2856230"/>
                <a:ext cx="2359818" cy="1592270"/>
                <a:chOff x="4910172" y="2856230"/>
                <a:chExt cx="2359818" cy="1592270"/>
              </a:xfrm>
            </p:grpSpPr>
            <p:sp>
              <p:nvSpPr>
                <p:cNvPr id="31" name="Freeform: Shape 30">
                  <a:extLst>
                    <a:ext uri="{FF2B5EF4-FFF2-40B4-BE49-F238E27FC236}">
                      <a16:creationId xmlns:a16="http://schemas.microsoft.com/office/drawing/2014/main" id="{1440C1BF-5355-40B9-9E38-B0CE0D08FE6C}"/>
                    </a:ext>
                  </a:extLst>
                </p:cNvPr>
                <p:cNvSpPr/>
                <p:nvPr/>
              </p:nvSpPr>
              <p:spPr>
                <a:xfrm>
                  <a:off x="4910172" y="2856230"/>
                  <a:ext cx="2359818" cy="435006"/>
                </a:xfrm>
                <a:custGeom>
                  <a:avLst/>
                  <a:gdLst>
                    <a:gd name="connsiteX0" fmla="*/ 1179909 w 2359818"/>
                    <a:gd name="connsiteY0" fmla="*/ 0 h 435006"/>
                    <a:gd name="connsiteX1" fmla="*/ 2359818 w 2359818"/>
                    <a:gd name="connsiteY1" fmla="*/ 217503 h 435006"/>
                    <a:gd name="connsiteX2" fmla="*/ 2354912 w 2359818"/>
                    <a:gd name="connsiteY2" fmla="*/ 235414 h 435006"/>
                    <a:gd name="connsiteX3" fmla="*/ 2352909 w 2359818"/>
                    <a:gd name="connsiteY3" fmla="*/ 240728 h 435006"/>
                    <a:gd name="connsiteX4" fmla="*/ 2335846 w 2359818"/>
                    <a:gd name="connsiteY4" fmla="*/ 261338 h 435006"/>
                    <a:gd name="connsiteX5" fmla="*/ 1179909 w 2359818"/>
                    <a:gd name="connsiteY5" fmla="*/ 435006 h 435006"/>
                    <a:gd name="connsiteX6" fmla="*/ 23972 w 2359818"/>
                    <a:gd name="connsiteY6" fmla="*/ 261338 h 435006"/>
                    <a:gd name="connsiteX7" fmla="*/ 6913 w 2359818"/>
                    <a:gd name="connsiteY7" fmla="*/ 240732 h 435006"/>
                    <a:gd name="connsiteX8" fmla="*/ 4902 w 2359818"/>
                    <a:gd name="connsiteY8" fmla="*/ 235395 h 435006"/>
                    <a:gd name="connsiteX9" fmla="*/ 0 w 2359818"/>
                    <a:gd name="connsiteY9" fmla="*/ 217503 h 435006"/>
                    <a:gd name="connsiteX10" fmla="*/ 1179909 w 2359818"/>
                    <a:gd name="connsiteY10" fmla="*/ 0 h 4350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359818" h="435006">
                      <a:moveTo>
                        <a:pt x="1179909" y="0"/>
                      </a:moveTo>
                      <a:cubicBezTo>
                        <a:pt x="1831555" y="0"/>
                        <a:pt x="2359818" y="97379"/>
                        <a:pt x="2359818" y="217503"/>
                      </a:cubicBezTo>
                      <a:lnTo>
                        <a:pt x="2354912" y="235414"/>
                      </a:lnTo>
                      <a:lnTo>
                        <a:pt x="2352909" y="240728"/>
                      </a:lnTo>
                      <a:lnTo>
                        <a:pt x="2335846" y="261338"/>
                      </a:lnTo>
                      <a:cubicBezTo>
                        <a:pt x="2225825" y="360450"/>
                        <a:pt x="1750099" y="435006"/>
                        <a:pt x="1179909" y="435006"/>
                      </a:cubicBezTo>
                      <a:cubicBezTo>
                        <a:pt x="609719" y="435006"/>
                        <a:pt x="133994" y="360450"/>
                        <a:pt x="23972" y="261338"/>
                      </a:cubicBezTo>
                      <a:lnTo>
                        <a:pt x="6913" y="240732"/>
                      </a:lnTo>
                      <a:lnTo>
                        <a:pt x="4902" y="235395"/>
                      </a:lnTo>
                      <a:lnTo>
                        <a:pt x="0" y="217503"/>
                      </a:lnTo>
                      <a:cubicBezTo>
                        <a:pt x="0" y="97379"/>
                        <a:pt x="528263" y="0"/>
                        <a:pt x="1179909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accent3"/>
                    </a:gs>
                    <a:gs pos="78000">
                      <a:schemeClr val="accent3">
                        <a:lumMod val="75000"/>
                      </a:schemeClr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6" name="Freeform: Shape 35">
                  <a:extLst>
                    <a:ext uri="{FF2B5EF4-FFF2-40B4-BE49-F238E27FC236}">
                      <a16:creationId xmlns:a16="http://schemas.microsoft.com/office/drawing/2014/main" id="{DD2DC264-30BA-4441-BADF-58243F4DEBCE}"/>
                    </a:ext>
                  </a:extLst>
                </p:cNvPr>
                <p:cNvSpPr/>
                <p:nvPr/>
              </p:nvSpPr>
              <p:spPr>
                <a:xfrm>
                  <a:off x="4917084" y="3096957"/>
                  <a:ext cx="2345997" cy="1351543"/>
                </a:xfrm>
                <a:custGeom>
                  <a:avLst/>
                  <a:gdLst>
                    <a:gd name="connsiteX0" fmla="*/ 2345997 w 2345997"/>
                    <a:gd name="connsiteY0" fmla="*/ 0 h 1351543"/>
                    <a:gd name="connsiteX1" fmla="*/ 1950026 w 2345997"/>
                    <a:gd name="connsiteY1" fmla="*/ 1050852 h 1351543"/>
                    <a:gd name="connsiteX2" fmla="*/ 1900068 w 2345997"/>
                    <a:gd name="connsiteY2" fmla="*/ 1183432 h 1351543"/>
                    <a:gd name="connsiteX3" fmla="*/ 1895396 w 2345997"/>
                    <a:gd name="connsiteY3" fmla="*/ 1188555 h 1351543"/>
                    <a:gd name="connsiteX4" fmla="*/ 1172997 w 2345997"/>
                    <a:gd name="connsiteY4" fmla="*/ 1351543 h 1351543"/>
                    <a:gd name="connsiteX5" fmla="*/ 450598 w 2345997"/>
                    <a:gd name="connsiteY5" fmla="*/ 1188555 h 1351543"/>
                    <a:gd name="connsiteX6" fmla="*/ 445929 w 2345997"/>
                    <a:gd name="connsiteY6" fmla="*/ 1183436 h 1351543"/>
                    <a:gd name="connsiteX7" fmla="*/ 395970 w 2345997"/>
                    <a:gd name="connsiteY7" fmla="*/ 1050850 h 1351543"/>
                    <a:gd name="connsiteX8" fmla="*/ 0 w 2345997"/>
                    <a:gd name="connsiteY8" fmla="*/ 4 h 1351543"/>
                    <a:gd name="connsiteX9" fmla="*/ 17060 w 2345997"/>
                    <a:gd name="connsiteY9" fmla="*/ 20610 h 1351543"/>
                    <a:gd name="connsiteX10" fmla="*/ 1172997 w 2345997"/>
                    <a:gd name="connsiteY10" fmla="*/ 194278 h 1351543"/>
                    <a:gd name="connsiteX11" fmla="*/ 2328934 w 2345997"/>
                    <a:gd name="connsiteY11" fmla="*/ 20610 h 1351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345997" h="1351543">
                      <a:moveTo>
                        <a:pt x="2345997" y="0"/>
                      </a:moveTo>
                      <a:lnTo>
                        <a:pt x="1950026" y="1050852"/>
                      </a:lnTo>
                      <a:lnTo>
                        <a:pt x="1900068" y="1183432"/>
                      </a:lnTo>
                      <a:lnTo>
                        <a:pt x="1895396" y="1188555"/>
                      </a:lnTo>
                      <a:cubicBezTo>
                        <a:pt x="1776377" y="1284336"/>
                        <a:pt x="1497745" y="1351543"/>
                        <a:pt x="1172997" y="1351543"/>
                      </a:cubicBezTo>
                      <a:cubicBezTo>
                        <a:pt x="848249" y="1351543"/>
                        <a:pt x="569618" y="1284336"/>
                        <a:pt x="450598" y="1188555"/>
                      </a:cubicBezTo>
                      <a:lnTo>
                        <a:pt x="445929" y="1183436"/>
                      </a:lnTo>
                      <a:lnTo>
                        <a:pt x="395970" y="1050850"/>
                      </a:lnTo>
                      <a:lnTo>
                        <a:pt x="0" y="4"/>
                      </a:lnTo>
                      <a:lnTo>
                        <a:pt x="17060" y="20610"/>
                      </a:lnTo>
                      <a:cubicBezTo>
                        <a:pt x="127081" y="119722"/>
                        <a:pt x="602807" y="194278"/>
                        <a:pt x="1172997" y="194278"/>
                      </a:cubicBezTo>
                      <a:cubicBezTo>
                        <a:pt x="1743187" y="194278"/>
                        <a:pt x="2218913" y="119722"/>
                        <a:pt x="2328934" y="2061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46000">
                      <a:schemeClr val="accent3"/>
                    </a:gs>
                    <a:gs pos="78000">
                      <a:schemeClr val="accent3">
                        <a:lumMod val="7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57FBB975-5550-4AE6-B5AB-C2A9FF70E5B5}"/>
                  </a:ext>
                </a:extLst>
              </p:cNvPr>
              <p:cNvSpPr/>
              <p:nvPr/>
            </p:nvSpPr>
            <p:spPr>
              <a:xfrm>
                <a:off x="5363013" y="4280389"/>
                <a:ext cx="1454138" cy="439480"/>
              </a:xfrm>
              <a:custGeom>
                <a:avLst/>
                <a:gdLst>
                  <a:gd name="connsiteX0" fmla="*/ 1454139 w 1454139"/>
                  <a:gd name="connsiteY0" fmla="*/ 0 h 439480"/>
                  <a:gd name="connsiteX1" fmla="*/ 1288540 w 1454139"/>
                  <a:gd name="connsiteY1" fmla="*/ 439480 h 439480"/>
                  <a:gd name="connsiteX2" fmla="*/ 1278194 w 1454139"/>
                  <a:gd name="connsiteY2" fmla="*/ 406128 h 439480"/>
                  <a:gd name="connsiteX3" fmla="*/ 727069 w 1454139"/>
                  <a:gd name="connsiteY3" fmla="*/ 260149 h 439480"/>
                  <a:gd name="connsiteX4" fmla="*/ 175944 w 1454139"/>
                  <a:gd name="connsiteY4" fmla="*/ 406128 h 439480"/>
                  <a:gd name="connsiteX5" fmla="*/ 165599 w 1454139"/>
                  <a:gd name="connsiteY5" fmla="*/ 439480 h 439480"/>
                  <a:gd name="connsiteX6" fmla="*/ 0 w 1454139"/>
                  <a:gd name="connsiteY6" fmla="*/ 4 h 439480"/>
                  <a:gd name="connsiteX7" fmla="*/ 4669 w 1454139"/>
                  <a:gd name="connsiteY7" fmla="*/ 5124 h 439480"/>
                  <a:gd name="connsiteX8" fmla="*/ 727068 w 1454139"/>
                  <a:gd name="connsiteY8" fmla="*/ 168112 h 439480"/>
                  <a:gd name="connsiteX9" fmla="*/ 1449467 w 1454139"/>
                  <a:gd name="connsiteY9" fmla="*/ 5124 h 439480"/>
                  <a:gd name="connsiteX10" fmla="*/ 1454139 w 1454139"/>
                  <a:gd name="connsiteY10" fmla="*/ 0 h 4394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454139" h="439480">
                    <a:moveTo>
                      <a:pt x="1454139" y="0"/>
                    </a:moveTo>
                    <a:lnTo>
                      <a:pt x="1288540" y="439480"/>
                    </a:lnTo>
                    <a:lnTo>
                      <a:pt x="1278194" y="406128"/>
                    </a:lnTo>
                    <a:cubicBezTo>
                      <a:pt x="1225738" y="322818"/>
                      <a:pt x="998923" y="260149"/>
                      <a:pt x="727069" y="260149"/>
                    </a:cubicBezTo>
                    <a:cubicBezTo>
                      <a:pt x="455215" y="260149"/>
                      <a:pt x="228400" y="322818"/>
                      <a:pt x="175944" y="406128"/>
                    </a:cubicBezTo>
                    <a:lnTo>
                      <a:pt x="165599" y="439480"/>
                    </a:lnTo>
                    <a:lnTo>
                      <a:pt x="0" y="4"/>
                    </a:lnTo>
                    <a:lnTo>
                      <a:pt x="4669" y="5124"/>
                    </a:lnTo>
                    <a:cubicBezTo>
                      <a:pt x="123688" y="100905"/>
                      <a:pt x="402320" y="168112"/>
                      <a:pt x="727068" y="168112"/>
                    </a:cubicBezTo>
                    <a:cubicBezTo>
                      <a:pt x="1051816" y="168112"/>
                      <a:pt x="1330448" y="100905"/>
                      <a:pt x="1449467" y="5124"/>
                    </a:cubicBezTo>
                    <a:lnTo>
                      <a:pt x="1454139" y="0"/>
                    </a:lnTo>
                    <a:close/>
                  </a:path>
                </a:pathLst>
              </a:custGeom>
              <a:solidFill>
                <a:schemeClr val="tx2">
                  <a:alpha val="2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41309782-1A30-4CF9-B304-77269595281C}"/>
                  </a:ext>
                </a:extLst>
              </p:cNvPr>
              <p:cNvGrpSpPr/>
              <p:nvPr/>
            </p:nvGrpSpPr>
            <p:grpSpPr>
              <a:xfrm>
                <a:off x="5528613" y="4540538"/>
                <a:ext cx="1122941" cy="1539230"/>
                <a:chOff x="5528613" y="4540538"/>
                <a:chExt cx="1122941" cy="1539230"/>
              </a:xfrm>
            </p:grpSpPr>
            <p:sp>
              <p:nvSpPr>
                <p:cNvPr id="32" name="Freeform: Shape 31">
                  <a:extLst>
                    <a:ext uri="{FF2B5EF4-FFF2-40B4-BE49-F238E27FC236}">
                      <a16:creationId xmlns:a16="http://schemas.microsoft.com/office/drawing/2014/main" id="{44595F81-6309-42C9-9672-E0157F0471D3}"/>
                    </a:ext>
                  </a:extLst>
                </p:cNvPr>
                <p:cNvSpPr/>
                <p:nvPr/>
              </p:nvSpPr>
              <p:spPr>
                <a:xfrm>
                  <a:off x="5528613" y="4540538"/>
                  <a:ext cx="1122941" cy="365648"/>
                </a:xfrm>
                <a:custGeom>
                  <a:avLst/>
                  <a:gdLst>
                    <a:gd name="connsiteX0" fmla="*/ 561470 w 1122941"/>
                    <a:gd name="connsiteY0" fmla="*/ 0 h 365648"/>
                    <a:gd name="connsiteX1" fmla="*/ 1112595 w 1122941"/>
                    <a:gd name="connsiteY1" fmla="*/ 145979 h 365648"/>
                    <a:gd name="connsiteX2" fmla="*/ 1122941 w 1122941"/>
                    <a:gd name="connsiteY2" fmla="*/ 179331 h 365648"/>
                    <a:gd name="connsiteX3" fmla="*/ 1104578 w 1122941"/>
                    <a:gd name="connsiteY3" fmla="*/ 228063 h 365648"/>
                    <a:gd name="connsiteX4" fmla="*/ 1079816 w 1122941"/>
                    <a:gd name="connsiteY4" fmla="*/ 253987 h 365648"/>
                    <a:gd name="connsiteX5" fmla="*/ 561470 w 1122941"/>
                    <a:gd name="connsiteY5" fmla="*/ 365648 h 365648"/>
                    <a:gd name="connsiteX6" fmla="*/ 43124 w 1122941"/>
                    <a:gd name="connsiteY6" fmla="*/ 253987 h 365648"/>
                    <a:gd name="connsiteX7" fmla="*/ 18363 w 1122941"/>
                    <a:gd name="connsiteY7" fmla="*/ 228063 h 365648"/>
                    <a:gd name="connsiteX8" fmla="*/ 0 w 1122941"/>
                    <a:gd name="connsiteY8" fmla="*/ 179331 h 365648"/>
                    <a:gd name="connsiteX9" fmla="*/ 10345 w 1122941"/>
                    <a:gd name="connsiteY9" fmla="*/ 145979 h 365648"/>
                    <a:gd name="connsiteX10" fmla="*/ 561470 w 1122941"/>
                    <a:gd name="connsiteY10" fmla="*/ 0 h 3656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122941" h="365648">
                      <a:moveTo>
                        <a:pt x="561470" y="0"/>
                      </a:moveTo>
                      <a:cubicBezTo>
                        <a:pt x="833324" y="0"/>
                        <a:pt x="1060139" y="62669"/>
                        <a:pt x="1112595" y="145979"/>
                      </a:cubicBezTo>
                      <a:lnTo>
                        <a:pt x="1122941" y="179331"/>
                      </a:lnTo>
                      <a:lnTo>
                        <a:pt x="1104578" y="228063"/>
                      </a:lnTo>
                      <a:lnTo>
                        <a:pt x="1079816" y="253987"/>
                      </a:lnTo>
                      <a:cubicBezTo>
                        <a:pt x="994416" y="319606"/>
                        <a:pt x="794488" y="365648"/>
                        <a:pt x="561470" y="365648"/>
                      </a:cubicBezTo>
                      <a:cubicBezTo>
                        <a:pt x="328453" y="365648"/>
                        <a:pt x="128525" y="319606"/>
                        <a:pt x="43124" y="253987"/>
                      </a:cubicBezTo>
                      <a:lnTo>
                        <a:pt x="18363" y="228063"/>
                      </a:lnTo>
                      <a:lnTo>
                        <a:pt x="0" y="179331"/>
                      </a:lnTo>
                      <a:lnTo>
                        <a:pt x="10345" y="145979"/>
                      </a:lnTo>
                      <a:cubicBezTo>
                        <a:pt x="62801" y="62669"/>
                        <a:pt x="289616" y="0"/>
                        <a:pt x="56147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tx2">
                        <a:lumMod val="75000"/>
                        <a:lumOff val="25000"/>
                      </a:schemeClr>
                    </a:gs>
                    <a:gs pos="78000">
                      <a:schemeClr val="tx2">
                        <a:lumMod val="90000"/>
                        <a:lumOff val="10000"/>
                      </a:schemeClr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8" name="Freeform: Shape 37">
                  <a:extLst>
                    <a:ext uri="{FF2B5EF4-FFF2-40B4-BE49-F238E27FC236}">
                      <a16:creationId xmlns:a16="http://schemas.microsoft.com/office/drawing/2014/main" id="{78B1D496-9BAE-4506-9B85-C6BF83A311BE}"/>
                    </a:ext>
                  </a:extLst>
                </p:cNvPr>
                <p:cNvSpPr/>
                <p:nvPr/>
              </p:nvSpPr>
              <p:spPr>
                <a:xfrm>
                  <a:off x="5546975" y="4768598"/>
                  <a:ext cx="1086214" cy="1311170"/>
                </a:xfrm>
                <a:custGeom>
                  <a:avLst/>
                  <a:gdLst>
                    <a:gd name="connsiteX0" fmla="*/ 0 w 1086215"/>
                    <a:gd name="connsiteY0" fmla="*/ 0 h 1311170"/>
                    <a:gd name="connsiteX1" fmla="*/ 24761 w 1086215"/>
                    <a:gd name="connsiteY1" fmla="*/ 25924 h 1311170"/>
                    <a:gd name="connsiteX2" fmla="*/ 543107 w 1086215"/>
                    <a:gd name="connsiteY2" fmla="*/ 137585 h 1311170"/>
                    <a:gd name="connsiteX3" fmla="*/ 1061453 w 1086215"/>
                    <a:gd name="connsiteY3" fmla="*/ 25924 h 1311170"/>
                    <a:gd name="connsiteX4" fmla="*/ 1086215 w 1086215"/>
                    <a:gd name="connsiteY4" fmla="*/ 0 h 1311170"/>
                    <a:gd name="connsiteX5" fmla="*/ 609694 w 1086215"/>
                    <a:gd name="connsiteY5" fmla="*/ 1264620 h 1311170"/>
                    <a:gd name="connsiteX6" fmla="*/ 614762 w 1086215"/>
                    <a:gd name="connsiteY6" fmla="*/ 1239513 h 1311170"/>
                    <a:gd name="connsiteX7" fmla="*/ 543105 w 1086215"/>
                    <a:gd name="connsiteY7" fmla="*/ 1167856 h 1311170"/>
                    <a:gd name="connsiteX8" fmla="*/ 543105 w 1086215"/>
                    <a:gd name="connsiteY8" fmla="*/ 1167856 h 1311170"/>
                    <a:gd name="connsiteX9" fmla="*/ 570996 w 1086215"/>
                    <a:gd name="connsiteY9" fmla="*/ 1173487 h 1311170"/>
                    <a:gd name="connsiteX10" fmla="*/ 614761 w 1086215"/>
                    <a:gd name="connsiteY10" fmla="*/ 1239513 h 1311170"/>
                    <a:gd name="connsiteX11" fmla="*/ 609693 w 1086215"/>
                    <a:gd name="connsiteY11" fmla="*/ 1264620 h 1311170"/>
                    <a:gd name="connsiteX12" fmla="*/ 608026 w 1086215"/>
                    <a:gd name="connsiteY12" fmla="*/ 1269044 h 1311170"/>
                    <a:gd name="connsiteX13" fmla="*/ 593773 w 1086215"/>
                    <a:gd name="connsiteY13" fmla="*/ 1290182 h 1311170"/>
                    <a:gd name="connsiteX14" fmla="*/ 543104 w 1086215"/>
                    <a:gd name="connsiteY14" fmla="*/ 1311170 h 1311170"/>
                    <a:gd name="connsiteX15" fmla="*/ 492435 w 1086215"/>
                    <a:gd name="connsiteY15" fmla="*/ 1290182 h 1311170"/>
                    <a:gd name="connsiteX16" fmla="*/ 478192 w 1086215"/>
                    <a:gd name="connsiteY16" fmla="*/ 1269057 h 1311170"/>
                    <a:gd name="connsiteX17" fmla="*/ 476511 w 1086215"/>
                    <a:gd name="connsiteY17" fmla="*/ 1264596 h 1311170"/>
                    <a:gd name="connsiteX18" fmla="*/ 476510 w 1086215"/>
                    <a:gd name="connsiteY18" fmla="*/ 1264591 h 1311170"/>
                    <a:gd name="connsiteX0" fmla="*/ 0 w 1086215"/>
                    <a:gd name="connsiteY0" fmla="*/ 0 h 1311170"/>
                    <a:gd name="connsiteX1" fmla="*/ 24761 w 1086215"/>
                    <a:gd name="connsiteY1" fmla="*/ 25924 h 1311170"/>
                    <a:gd name="connsiteX2" fmla="*/ 543107 w 1086215"/>
                    <a:gd name="connsiteY2" fmla="*/ 137585 h 1311170"/>
                    <a:gd name="connsiteX3" fmla="*/ 1061453 w 1086215"/>
                    <a:gd name="connsiteY3" fmla="*/ 25924 h 1311170"/>
                    <a:gd name="connsiteX4" fmla="*/ 1086215 w 1086215"/>
                    <a:gd name="connsiteY4" fmla="*/ 0 h 1311170"/>
                    <a:gd name="connsiteX5" fmla="*/ 609694 w 1086215"/>
                    <a:gd name="connsiteY5" fmla="*/ 1264620 h 1311170"/>
                    <a:gd name="connsiteX6" fmla="*/ 614762 w 1086215"/>
                    <a:gd name="connsiteY6" fmla="*/ 1239513 h 1311170"/>
                    <a:gd name="connsiteX7" fmla="*/ 543105 w 1086215"/>
                    <a:gd name="connsiteY7" fmla="*/ 1167856 h 1311170"/>
                    <a:gd name="connsiteX8" fmla="*/ 570996 w 1086215"/>
                    <a:gd name="connsiteY8" fmla="*/ 1173487 h 1311170"/>
                    <a:gd name="connsiteX9" fmla="*/ 614761 w 1086215"/>
                    <a:gd name="connsiteY9" fmla="*/ 1239513 h 1311170"/>
                    <a:gd name="connsiteX10" fmla="*/ 609693 w 1086215"/>
                    <a:gd name="connsiteY10" fmla="*/ 1264620 h 1311170"/>
                    <a:gd name="connsiteX11" fmla="*/ 608026 w 1086215"/>
                    <a:gd name="connsiteY11" fmla="*/ 1269044 h 1311170"/>
                    <a:gd name="connsiteX12" fmla="*/ 593773 w 1086215"/>
                    <a:gd name="connsiteY12" fmla="*/ 1290182 h 1311170"/>
                    <a:gd name="connsiteX13" fmla="*/ 543104 w 1086215"/>
                    <a:gd name="connsiteY13" fmla="*/ 1311170 h 1311170"/>
                    <a:gd name="connsiteX14" fmla="*/ 492435 w 1086215"/>
                    <a:gd name="connsiteY14" fmla="*/ 1290182 h 1311170"/>
                    <a:gd name="connsiteX15" fmla="*/ 478192 w 1086215"/>
                    <a:gd name="connsiteY15" fmla="*/ 1269057 h 1311170"/>
                    <a:gd name="connsiteX16" fmla="*/ 476511 w 1086215"/>
                    <a:gd name="connsiteY16" fmla="*/ 1264596 h 1311170"/>
                    <a:gd name="connsiteX17" fmla="*/ 476510 w 1086215"/>
                    <a:gd name="connsiteY17" fmla="*/ 1264591 h 1311170"/>
                    <a:gd name="connsiteX18" fmla="*/ 0 w 1086215"/>
                    <a:gd name="connsiteY18" fmla="*/ 0 h 1311170"/>
                    <a:gd name="connsiteX0" fmla="*/ 0 w 1086215"/>
                    <a:gd name="connsiteY0" fmla="*/ 0 h 1311170"/>
                    <a:gd name="connsiteX1" fmla="*/ 24761 w 1086215"/>
                    <a:gd name="connsiteY1" fmla="*/ 25924 h 1311170"/>
                    <a:gd name="connsiteX2" fmla="*/ 543107 w 1086215"/>
                    <a:gd name="connsiteY2" fmla="*/ 137585 h 1311170"/>
                    <a:gd name="connsiteX3" fmla="*/ 1061453 w 1086215"/>
                    <a:gd name="connsiteY3" fmla="*/ 25924 h 1311170"/>
                    <a:gd name="connsiteX4" fmla="*/ 1086215 w 1086215"/>
                    <a:gd name="connsiteY4" fmla="*/ 0 h 1311170"/>
                    <a:gd name="connsiteX5" fmla="*/ 609694 w 1086215"/>
                    <a:gd name="connsiteY5" fmla="*/ 1264620 h 1311170"/>
                    <a:gd name="connsiteX6" fmla="*/ 614762 w 1086215"/>
                    <a:gd name="connsiteY6" fmla="*/ 1239513 h 1311170"/>
                    <a:gd name="connsiteX7" fmla="*/ 570996 w 1086215"/>
                    <a:gd name="connsiteY7" fmla="*/ 1173487 h 1311170"/>
                    <a:gd name="connsiteX8" fmla="*/ 614761 w 1086215"/>
                    <a:gd name="connsiteY8" fmla="*/ 1239513 h 1311170"/>
                    <a:gd name="connsiteX9" fmla="*/ 609693 w 1086215"/>
                    <a:gd name="connsiteY9" fmla="*/ 1264620 h 1311170"/>
                    <a:gd name="connsiteX10" fmla="*/ 608026 w 1086215"/>
                    <a:gd name="connsiteY10" fmla="*/ 1269044 h 1311170"/>
                    <a:gd name="connsiteX11" fmla="*/ 593773 w 1086215"/>
                    <a:gd name="connsiteY11" fmla="*/ 1290182 h 1311170"/>
                    <a:gd name="connsiteX12" fmla="*/ 543104 w 1086215"/>
                    <a:gd name="connsiteY12" fmla="*/ 1311170 h 1311170"/>
                    <a:gd name="connsiteX13" fmla="*/ 492435 w 1086215"/>
                    <a:gd name="connsiteY13" fmla="*/ 1290182 h 1311170"/>
                    <a:gd name="connsiteX14" fmla="*/ 478192 w 1086215"/>
                    <a:gd name="connsiteY14" fmla="*/ 1269057 h 1311170"/>
                    <a:gd name="connsiteX15" fmla="*/ 476511 w 1086215"/>
                    <a:gd name="connsiteY15" fmla="*/ 1264596 h 1311170"/>
                    <a:gd name="connsiteX16" fmla="*/ 476510 w 1086215"/>
                    <a:gd name="connsiteY16" fmla="*/ 1264591 h 1311170"/>
                    <a:gd name="connsiteX17" fmla="*/ 0 w 1086215"/>
                    <a:gd name="connsiteY17" fmla="*/ 0 h 1311170"/>
                    <a:gd name="connsiteX0" fmla="*/ 0 w 1086215"/>
                    <a:gd name="connsiteY0" fmla="*/ 0 h 1311170"/>
                    <a:gd name="connsiteX1" fmla="*/ 24761 w 1086215"/>
                    <a:gd name="connsiteY1" fmla="*/ 25924 h 1311170"/>
                    <a:gd name="connsiteX2" fmla="*/ 543107 w 1086215"/>
                    <a:gd name="connsiteY2" fmla="*/ 137585 h 1311170"/>
                    <a:gd name="connsiteX3" fmla="*/ 1061453 w 1086215"/>
                    <a:gd name="connsiteY3" fmla="*/ 25924 h 1311170"/>
                    <a:gd name="connsiteX4" fmla="*/ 1086215 w 1086215"/>
                    <a:gd name="connsiteY4" fmla="*/ 0 h 1311170"/>
                    <a:gd name="connsiteX5" fmla="*/ 609694 w 1086215"/>
                    <a:gd name="connsiteY5" fmla="*/ 1264620 h 1311170"/>
                    <a:gd name="connsiteX6" fmla="*/ 614762 w 1086215"/>
                    <a:gd name="connsiteY6" fmla="*/ 1239513 h 1311170"/>
                    <a:gd name="connsiteX7" fmla="*/ 614761 w 1086215"/>
                    <a:gd name="connsiteY7" fmla="*/ 1239513 h 1311170"/>
                    <a:gd name="connsiteX8" fmla="*/ 609693 w 1086215"/>
                    <a:gd name="connsiteY8" fmla="*/ 1264620 h 1311170"/>
                    <a:gd name="connsiteX9" fmla="*/ 608026 w 1086215"/>
                    <a:gd name="connsiteY9" fmla="*/ 1269044 h 1311170"/>
                    <a:gd name="connsiteX10" fmla="*/ 593773 w 1086215"/>
                    <a:gd name="connsiteY10" fmla="*/ 1290182 h 1311170"/>
                    <a:gd name="connsiteX11" fmla="*/ 543104 w 1086215"/>
                    <a:gd name="connsiteY11" fmla="*/ 1311170 h 1311170"/>
                    <a:gd name="connsiteX12" fmla="*/ 492435 w 1086215"/>
                    <a:gd name="connsiteY12" fmla="*/ 1290182 h 1311170"/>
                    <a:gd name="connsiteX13" fmla="*/ 478192 w 1086215"/>
                    <a:gd name="connsiteY13" fmla="*/ 1269057 h 1311170"/>
                    <a:gd name="connsiteX14" fmla="*/ 476511 w 1086215"/>
                    <a:gd name="connsiteY14" fmla="*/ 1264596 h 1311170"/>
                    <a:gd name="connsiteX15" fmla="*/ 476510 w 1086215"/>
                    <a:gd name="connsiteY15" fmla="*/ 1264591 h 1311170"/>
                    <a:gd name="connsiteX16" fmla="*/ 0 w 1086215"/>
                    <a:gd name="connsiteY16" fmla="*/ 0 h 1311170"/>
                    <a:gd name="connsiteX0" fmla="*/ 0 w 1086215"/>
                    <a:gd name="connsiteY0" fmla="*/ 0 h 1311170"/>
                    <a:gd name="connsiteX1" fmla="*/ 24761 w 1086215"/>
                    <a:gd name="connsiteY1" fmla="*/ 25924 h 1311170"/>
                    <a:gd name="connsiteX2" fmla="*/ 543107 w 1086215"/>
                    <a:gd name="connsiteY2" fmla="*/ 137585 h 1311170"/>
                    <a:gd name="connsiteX3" fmla="*/ 1061453 w 1086215"/>
                    <a:gd name="connsiteY3" fmla="*/ 25924 h 1311170"/>
                    <a:gd name="connsiteX4" fmla="*/ 1086215 w 1086215"/>
                    <a:gd name="connsiteY4" fmla="*/ 0 h 1311170"/>
                    <a:gd name="connsiteX5" fmla="*/ 609694 w 1086215"/>
                    <a:gd name="connsiteY5" fmla="*/ 1264620 h 1311170"/>
                    <a:gd name="connsiteX6" fmla="*/ 614762 w 1086215"/>
                    <a:gd name="connsiteY6" fmla="*/ 1239513 h 1311170"/>
                    <a:gd name="connsiteX7" fmla="*/ 609693 w 1086215"/>
                    <a:gd name="connsiteY7" fmla="*/ 1264620 h 1311170"/>
                    <a:gd name="connsiteX8" fmla="*/ 608026 w 1086215"/>
                    <a:gd name="connsiteY8" fmla="*/ 1269044 h 1311170"/>
                    <a:gd name="connsiteX9" fmla="*/ 593773 w 1086215"/>
                    <a:gd name="connsiteY9" fmla="*/ 1290182 h 1311170"/>
                    <a:gd name="connsiteX10" fmla="*/ 543104 w 1086215"/>
                    <a:gd name="connsiteY10" fmla="*/ 1311170 h 1311170"/>
                    <a:gd name="connsiteX11" fmla="*/ 492435 w 1086215"/>
                    <a:gd name="connsiteY11" fmla="*/ 1290182 h 1311170"/>
                    <a:gd name="connsiteX12" fmla="*/ 478192 w 1086215"/>
                    <a:gd name="connsiteY12" fmla="*/ 1269057 h 1311170"/>
                    <a:gd name="connsiteX13" fmla="*/ 476511 w 1086215"/>
                    <a:gd name="connsiteY13" fmla="*/ 1264596 h 1311170"/>
                    <a:gd name="connsiteX14" fmla="*/ 476510 w 1086215"/>
                    <a:gd name="connsiteY14" fmla="*/ 1264591 h 1311170"/>
                    <a:gd name="connsiteX15" fmla="*/ 0 w 1086215"/>
                    <a:gd name="connsiteY15" fmla="*/ 0 h 1311170"/>
                    <a:gd name="connsiteX0" fmla="*/ 0 w 1086215"/>
                    <a:gd name="connsiteY0" fmla="*/ 0 h 1311170"/>
                    <a:gd name="connsiteX1" fmla="*/ 24761 w 1086215"/>
                    <a:gd name="connsiteY1" fmla="*/ 25924 h 1311170"/>
                    <a:gd name="connsiteX2" fmla="*/ 543107 w 1086215"/>
                    <a:gd name="connsiteY2" fmla="*/ 137585 h 1311170"/>
                    <a:gd name="connsiteX3" fmla="*/ 1061453 w 1086215"/>
                    <a:gd name="connsiteY3" fmla="*/ 25924 h 1311170"/>
                    <a:gd name="connsiteX4" fmla="*/ 1086215 w 1086215"/>
                    <a:gd name="connsiteY4" fmla="*/ 0 h 1311170"/>
                    <a:gd name="connsiteX5" fmla="*/ 609694 w 1086215"/>
                    <a:gd name="connsiteY5" fmla="*/ 1264620 h 1311170"/>
                    <a:gd name="connsiteX6" fmla="*/ 609693 w 1086215"/>
                    <a:gd name="connsiteY6" fmla="*/ 1264620 h 1311170"/>
                    <a:gd name="connsiteX7" fmla="*/ 608026 w 1086215"/>
                    <a:gd name="connsiteY7" fmla="*/ 1269044 h 1311170"/>
                    <a:gd name="connsiteX8" fmla="*/ 593773 w 1086215"/>
                    <a:gd name="connsiteY8" fmla="*/ 1290182 h 1311170"/>
                    <a:gd name="connsiteX9" fmla="*/ 543104 w 1086215"/>
                    <a:gd name="connsiteY9" fmla="*/ 1311170 h 1311170"/>
                    <a:gd name="connsiteX10" fmla="*/ 492435 w 1086215"/>
                    <a:gd name="connsiteY10" fmla="*/ 1290182 h 1311170"/>
                    <a:gd name="connsiteX11" fmla="*/ 478192 w 1086215"/>
                    <a:gd name="connsiteY11" fmla="*/ 1269057 h 1311170"/>
                    <a:gd name="connsiteX12" fmla="*/ 476511 w 1086215"/>
                    <a:gd name="connsiteY12" fmla="*/ 1264596 h 1311170"/>
                    <a:gd name="connsiteX13" fmla="*/ 476510 w 1086215"/>
                    <a:gd name="connsiteY13" fmla="*/ 1264591 h 1311170"/>
                    <a:gd name="connsiteX14" fmla="*/ 0 w 1086215"/>
                    <a:gd name="connsiteY14" fmla="*/ 0 h 13111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086215" h="1311170">
                      <a:moveTo>
                        <a:pt x="0" y="0"/>
                      </a:moveTo>
                      <a:lnTo>
                        <a:pt x="24761" y="25924"/>
                      </a:lnTo>
                      <a:cubicBezTo>
                        <a:pt x="110162" y="91543"/>
                        <a:pt x="310090" y="137585"/>
                        <a:pt x="543107" y="137585"/>
                      </a:cubicBezTo>
                      <a:cubicBezTo>
                        <a:pt x="776125" y="137585"/>
                        <a:pt x="976053" y="91543"/>
                        <a:pt x="1061453" y="25924"/>
                      </a:cubicBezTo>
                      <a:lnTo>
                        <a:pt x="1086215" y="0"/>
                      </a:lnTo>
                      <a:lnTo>
                        <a:pt x="609694" y="1264620"/>
                      </a:lnTo>
                      <a:lnTo>
                        <a:pt x="609693" y="1264620"/>
                      </a:lnTo>
                      <a:lnTo>
                        <a:pt x="608026" y="1269044"/>
                      </a:lnTo>
                      <a:lnTo>
                        <a:pt x="593773" y="1290182"/>
                      </a:lnTo>
                      <a:cubicBezTo>
                        <a:pt x="580806" y="1303150"/>
                        <a:pt x="562892" y="1311170"/>
                        <a:pt x="543104" y="1311170"/>
                      </a:cubicBezTo>
                      <a:cubicBezTo>
                        <a:pt x="523317" y="1311170"/>
                        <a:pt x="505402" y="1303150"/>
                        <a:pt x="492435" y="1290182"/>
                      </a:cubicBezTo>
                      <a:lnTo>
                        <a:pt x="478192" y="1269057"/>
                      </a:lnTo>
                      <a:lnTo>
                        <a:pt x="476511" y="1264596"/>
                      </a:lnTo>
                      <a:cubicBezTo>
                        <a:pt x="476511" y="1264594"/>
                        <a:pt x="476510" y="1264593"/>
                        <a:pt x="476510" y="126459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46000">
                      <a:schemeClr val="tx2">
                        <a:lumMod val="75000"/>
                        <a:lumOff val="25000"/>
                      </a:schemeClr>
                    </a:gs>
                    <a:gs pos="78000">
                      <a:schemeClr val="tx2">
                        <a:lumMod val="90000"/>
                        <a:lumOff val="10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dirty="0"/>
                </a:p>
              </p:txBody>
            </p:sp>
          </p:grpSp>
        </p:grpSp>
        <p:pic>
          <p:nvPicPr>
            <p:cNvPr id="103" name="Graphic 102" descr="Puzzle">
              <a:extLst>
                <a:ext uri="{FF2B5EF4-FFF2-40B4-BE49-F238E27FC236}">
                  <a16:creationId xmlns:a16="http://schemas.microsoft.com/office/drawing/2014/main" id="{3A206964-DCB5-4D9A-A314-FA74D60065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5686893" y="3851227"/>
              <a:ext cx="565986" cy="565986"/>
            </a:xfrm>
            <a:prstGeom prst="rect">
              <a:avLst/>
            </a:prstGeom>
          </p:spPr>
        </p:pic>
        <p:pic>
          <p:nvPicPr>
            <p:cNvPr id="104" name="Graphic 103" descr="Lightbulb">
              <a:extLst>
                <a:ext uri="{FF2B5EF4-FFF2-40B4-BE49-F238E27FC236}">
                  <a16:creationId xmlns:a16="http://schemas.microsoft.com/office/drawing/2014/main" id="{BBCF0F0E-B751-47C4-A900-0188FAB0DA2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5754374" y="5203669"/>
              <a:ext cx="433955" cy="433955"/>
            </a:xfrm>
            <a:prstGeom prst="rect">
              <a:avLst/>
            </a:prstGeom>
          </p:spPr>
        </p:pic>
        <p:pic>
          <p:nvPicPr>
            <p:cNvPr id="105" name="Graphic 104" descr="Rocket">
              <a:extLst>
                <a:ext uri="{FF2B5EF4-FFF2-40B4-BE49-F238E27FC236}">
                  <a16:creationId xmlns:a16="http://schemas.microsoft.com/office/drawing/2014/main" id="{DD35C792-03D3-4811-B72C-F5A5AE9E44A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5632839" y="2368717"/>
              <a:ext cx="632504" cy="632504"/>
            </a:xfrm>
            <a:prstGeom prst="rect">
              <a:avLst/>
            </a:prstGeom>
          </p:spPr>
        </p:pic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C8A4D973-3591-E672-3242-31ACC1EC273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16103" y="2280573"/>
              <a:ext cx="805964" cy="33455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2F82566D-FE4D-864E-F57B-49ED391D8AC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882989" y="2282538"/>
              <a:ext cx="807578" cy="301171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7A14E8AB-4A21-F8F6-01AB-8B9A283D4151}"/>
              </a:ext>
            </a:extLst>
          </p:cNvPr>
          <p:cNvGrpSpPr/>
          <p:nvPr/>
        </p:nvGrpSpPr>
        <p:grpSpPr>
          <a:xfrm>
            <a:off x="245240" y="1651405"/>
            <a:ext cx="3237457" cy="1164453"/>
            <a:chOff x="349104" y="1507034"/>
            <a:chExt cx="3237457" cy="1164453"/>
          </a:xfrm>
        </p:grpSpPr>
        <p:sp>
          <p:nvSpPr>
            <p:cNvPr id="3" name="Rectangle: Diagonal Corners Snipped 2">
              <a:extLst>
                <a:ext uri="{FF2B5EF4-FFF2-40B4-BE49-F238E27FC236}">
                  <a16:creationId xmlns:a16="http://schemas.microsoft.com/office/drawing/2014/main" id="{2A94884E-F426-B97F-2C9A-2044BA729867}"/>
                </a:ext>
              </a:extLst>
            </p:cNvPr>
            <p:cNvSpPr/>
            <p:nvPr/>
          </p:nvSpPr>
          <p:spPr>
            <a:xfrm>
              <a:off x="349104" y="1854651"/>
              <a:ext cx="3237457" cy="816836"/>
            </a:xfrm>
            <a:prstGeom prst="snip2Diag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 algn="just">
                <a:buFont typeface="Arial" panose="020B0604020202020204" pitchFamily="34" charset="0"/>
                <a:buChar char="•"/>
              </a:pPr>
              <a:endPara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Transparency in Emissions</a:t>
              </a:r>
            </a:p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AI Driven Decision Making</a:t>
              </a:r>
            </a:p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Cost Saving &amp; Efficiency</a:t>
              </a:r>
            </a:p>
            <a:p>
              <a:pPr marL="285750" indent="-285750" algn="ctr">
                <a:buFont typeface="Arial" panose="020B0604020202020204" pitchFamily="34" charset="0"/>
                <a:buChar char="•"/>
              </a:pP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2CAC91D6-20BD-40C2-0422-117FA831CED1}"/>
                </a:ext>
              </a:extLst>
            </p:cNvPr>
            <p:cNvSpPr/>
            <p:nvPr/>
          </p:nvSpPr>
          <p:spPr>
            <a:xfrm>
              <a:off x="349104" y="1507034"/>
              <a:ext cx="2865765" cy="264713"/>
            </a:xfrm>
            <a:prstGeom prst="round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700" b="1" cap="all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ctr"/>
              <a:r>
                <a:rPr lang="en-US" sz="1700" b="1" cap="all" dirty="0">
                  <a:solidFill>
                    <a:schemeClr val="accent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How it Addresses</a:t>
              </a:r>
            </a:p>
            <a:p>
              <a:pPr algn="ctr"/>
              <a:endParaRPr lang="en-US" sz="1700" dirty="0"/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A88A63CA-0729-35A0-7FB8-AF513FB4DB28}"/>
              </a:ext>
            </a:extLst>
          </p:cNvPr>
          <p:cNvGrpSpPr/>
          <p:nvPr/>
        </p:nvGrpSpPr>
        <p:grpSpPr>
          <a:xfrm>
            <a:off x="8529396" y="1703908"/>
            <a:ext cx="3544670" cy="1081000"/>
            <a:chOff x="8293462" y="1459993"/>
            <a:chExt cx="3544670" cy="1081000"/>
          </a:xfrm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687CF323-6849-600E-9051-BA8FF2BB5943}"/>
                </a:ext>
              </a:extLst>
            </p:cNvPr>
            <p:cNvSpPr/>
            <p:nvPr/>
          </p:nvSpPr>
          <p:spPr>
            <a:xfrm>
              <a:off x="8293462" y="1459993"/>
              <a:ext cx="2838002" cy="304306"/>
            </a:xfrm>
            <a:prstGeom prst="round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700" b="1" cap="all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ctr"/>
              <a:r>
                <a:rPr lang="en-US" sz="1700" b="1" cap="all" dirty="0">
                  <a:solidFill>
                    <a:schemeClr val="accent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How it Addresses</a:t>
              </a:r>
            </a:p>
            <a:p>
              <a:pPr algn="ctr"/>
              <a:endParaRPr lang="en-US" sz="1700" dirty="0"/>
            </a:p>
          </p:txBody>
        </p:sp>
        <p:sp>
          <p:nvSpPr>
            <p:cNvPr id="10" name="Rectangle: Diagonal Corners Snipped 9">
              <a:extLst>
                <a:ext uri="{FF2B5EF4-FFF2-40B4-BE49-F238E27FC236}">
                  <a16:creationId xmlns:a16="http://schemas.microsoft.com/office/drawing/2014/main" id="{85BED077-2478-7E96-5316-2D69204B4EAC}"/>
                </a:ext>
              </a:extLst>
            </p:cNvPr>
            <p:cNvSpPr/>
            <p:nvPr/>
          </p:nvSpPr>
          <p:spPr>
            <a:xfrm>
              <a:off x="8293462" y="1843684"/>
              <a:ext cx="3544670" cy="697309"/>
            </a:xfrm>
            <a:prstGeom prst="snip2Diag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Integration with renewable Energy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Committing to National Climate Goals</a:t>
              </a: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542866FA-54E2-D805-A032-931C993C27FF}"/>
              </a:ext>
            </a:extLst>
          </p:cNvPr>
          <p:cNvGrpSpPr/>
          <p:nvPr/>
        </p:nvGrpSpPr>
        <p:grpSpPr>
          <a:xfrm>
            <a:off x="647632" y="3111504"/>
            <a:ext cx="3249408" cy="1247129"/>
            <a:chOff x="217082" y="3311775"/>
            <a:chExt cx="3249408" cy="1247129"/>
          </a:xfrm>
        </p:grpSpPr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90AA6DAE-CA1C-157B-467E-561FB2B8F017}"/>
                </a:ext>
              </a:extLst>
            </p:cNvPr>
            <p:cNvSpPr/>
            <p:nvPr/>
          </p:nvSpPr>
          <p:spPr>
            <a:xfrm>
              <a:off x="217082" y="3311775"/>
              <a:ext cx="2858366" cy="314961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700" b="1" cap="all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ctr"/>
              <a:endParaRPr lang="en-US" sz="1700" b="1" cap="all" dirty="0"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ctr"/>
              <a:r>
                <a:rPr lang="en-US" sz="1700" b="1" cap="all" dirty="0">
                  <a:solidFill>
                    <a:schemeClr val="accent3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Innovative Approach</a:t>
              </a:r>
            </a:p>
            <a:p>
              <a:pPr algn="ctr"/>
              <a:endParaRPr lang="en-US" sz="1700" b="1" cap="all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ctr"/>
              <a:endParaRPr lang="en-US" sz="1700" dirty="0"/>
            </a:p>
          </p:txBody>
        </p:sp>
        <p:sp>
          <p:nvSpPr>
            <p:cNvPr id="22" name="Rectangle: Diagonal Corners Snipped 21">
              <a:extLst>
                <a:ext uri="{FF2B5EF4-FFF2-40B4-BE49-F238E27FC236}">
                  <a16:creationId xmlns:a16="http://schemas.microsoft.com/office/drawing/2014/main" id="{927F7957-4514-3343-B31B-74A064D2DE2D}"/>
                </a:ext>
              </a:extLst>
            </p:cNvPr>
            <p:cNvSpPr/>
            <p:nvPr/>
          </p:nvSpPr>
          <p:spPr>
            <a:xfrm>
              <a:off x="229524" y="3716803"/>
              <a:ext cx="3236966" cy="842101"/>
            </a:xfrm>
            <a:prstGeom prst="snip2Diag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Custom Emission Factors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Real-Time Emissions Monitoring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Carbon Credit Calculation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FC5B1D21-8FDD-0040-B388-CC2471736C8F}"/>
              </a:ext>
            </a:extLst>
          </p:cNvPr>
          <p:cNvGrpSpPr/>
          <p:nvPr/>
        </p:nvGrpSpPr>
        <p:grpSpPr>
          <a:xfrm>
            <a:off x="7947097" y="3098560"/>
            <a:ext cx="3544670" cy="1365308"/>
            <a:chOff x="8288893" y="3096576"/>
            <a:chExt cx="3544670" cy="1365308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56838BAB-AD72-1E60-7428-D81EBB3F9CEE}"/>
                </a:ext>
              </a:extLst>
            </p:cNvPr>
            <p:cNvSpPr/>
            <p:nvPr/>
          </p:nvSpPr>
          <p:spPr>
            <a:xfrm>
              <a:off x="8293464" y="3096576"/>
              <a:ext cx="2838000" cy="315620"/>
            </a:xfrm>
            <a:prstGeom prst="round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700" b="1" cap="all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ctr"/>
              <a:endParaRPr lang="en-US" sz="1700" b="1" cap="all" dirty="0"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ctr"/>
              <a:r>
                <a:rPr lang="en-US" sz="1700" b="1" cap="all" dirty="0">
                  <a:solidFill>
                    <a:schemeClr val="accent3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Innovative Approach</a:t>
              </a:r>
            </a:p>
            <a:p>
              <a:pPr algn="ctr"/>
              <a:endParaRPr lang="en-US" sz="1700" b="1" cap="all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ctr"/>
              <a:endParaRPr lang="en-US" sz="1700" dirty="0"/>
            </a:p>
          </p:txBody>
        </p:sp>
        <p:sp>
          <p:nvSpPr>
            <p:cNvPr id="23" name="Rectangle: Diagonal Corners Snipped 22">
              <a:extLst>
                <a:ext uri="{FF2B5EF4-FFF2-40B4-BE49-F238E27FC236}">
                  <a16:creationId xmlns:a16="http://schemas.microsoft.com/office/drawing/2014/main" id="{BE5FA68D-4196-A0C9-387C-411FAB14D973}"/>
                </a:ext>
              </a:extLst>
            </p:cNvPr>
            <p:cNvSpPr/>
            <p:nvPr/>
          </p:nvSpPr>
          <p:spPr>
            <a:xfrm>
              <a:off x="8288893" y="3507172"/>
              <a:ext cx="3544670" cy="954712"/>
            </a:xfrm>
            <a:prstGeom prst="snip2Diag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just"/>
              <a:endPara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just"/>
              <a:endPara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Government &amp; Industry Collaboration</a:t>
              </a:r>
            </a:p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Planning Carbon offset Projects</a:t>
              </a:r>
            </a:p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ESG Regulatory Report Generation</a:t>
              </a:r>
            </a:p>
            <a:p>
              <a:pPr algn="just"/>
              <a:endPara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just"/>
              <a:endPara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just"/>
              <a:endPara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2A6F27FE-74A8-BFA7-0C98-AD0E88C000EA}"/>
              </a:ext>
            </a:extLst>
          </p:cNvPr>
          <p:cNvGrpSpPr/>
          <p:nvPr/>
        </p:nvGrpSpPr>
        <p:grpSpPr>
          <a:xfrm>
            <a:off x="1058422" y="4706691"/>
            <a:ext cx="3619812" cy="1371891"/>
            <a:chOff x="217082" y="4998581"/>
            <a:chExt cx="3619812" cy="1371891"/>
          </a:xfrm>
        </p:grpSpPr>
        <p:sp>
          <p:nvSpPr>
            <p:cNvPr id="26" name="Rectangle: Diagonal Corners Snipped 25">
              <a:extLst>
                <a:ext uri="{FF2B5EF4-FFF2-40B4-BE49-F238E27FC236}">
                  <a16:creationId xmlns:a16="http://schemas.microsoft.com/office/drawing/2014/main" id="{5FE0EE47-DA8C-1D4F-D96C-DF329B95FDCE}"/>
                </a:ext>
              </a:extLst>
            </p:cNvPr>
            <p:cNvSpPr/>
            <p:nvPr/>
          </p:nvSpPr>
          <p:spPr>
            <a:xfrm>
              <a:off x="217082" y="5410775"/>
              <a:ext cx="3619812" cy="959697"/>
            </a:xfrm>
            <a:prstGeom prst="snip2Diag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Activity –wise Emission Quantification</a:t>
              </a:r>
            </a:p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Existing Carbon Sinks &amp; Gap Analysis</a:t>
              </a:r>
            </a:p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Customizable Neutrality Pathway</a:t>
              </a:r>
            </a:p>
          </p:txBody>
        </p:sp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AA52A4F9-9CFC-39F9-D7C2-CE80DE723092}"/>
                </a:ext>
              </a:extLst>
            </p:cNvPr>
            <p:cNvSpPr/>
            <p:nvPr/>
          </p:nvSpPr>
          <p:spPr>
            <a:xfrm>
              <a:off x="217082" y="4998581"/>
              <a:ext cx="2897629" cy="309909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700" b="1" cap="all" dirty="0">
                  <a:solidFill>
                    <a:schemeClr val="tx2">
                      <a:lumMod val="75000"/>
                      <a:lumOff val="2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Proposed Solution</a:t>
              </a: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7064E40E-17EC-B3A6-C821-ACB9BC6CB398}"/>
              </a:ext>
            </a:extLst>
          </p:cNvPr>
          <p:cNvGrpSpPr/>
          <p:nvPr/>
        </p:nvGrpSpPr>
        <p:grpSpPr>
          <a:xfrm>
            <a:off x="7379935" y="4751472"/>
            <a:ext cx="3532387" cy="1456388"/>
            <a:chOff x="8442530" y="4612676"/>
            <a:chExt cx="3532387" cy="1456388"/>
          </a:xfrm>
        </p:grpSpPr>
        <p:sp>
          <p:nvSpPr>
            <p:cNvPr id="29" name="Rectangle: Diagonal Corners Snipped 28">
              <a:extLst>
                <a:ext uri="{FF2B5EF4-FFF2-40B4-BE49-F238E27FC236}">
                  <a16:creationId xmlns:a16="http://schemas.microsoft.com/office/drawing/2014/main" id="{91A02E91-920D-1CCB-588B-1763A64A4739}"/>
                </a:ext>
              </a:extLst>
            </p:cNvPr>
            <p:cNvSpPr/>
            <p:nvPr/>
          </p:nvSpPr>
          <p:spPr>
            <a:xfrm>
              <a:off x="8442530" y="5011368"/>
              <a:ext cx="3532387" cy="1057696"/>
            </a:xfrm>
            <a:prstGeom prst="snip2DiagRect">
              <a:avLst/>
            </a:prstGeom>
            <a:solidFill>
              <a:schemeClr val="bg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Regulatory Compliance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Scalability (Variations in Mines)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Per Capita Emissions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Visualization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2" name="Rectangle: Rounded Corners 41">
              <a:extLst>
                <a:ext uri="{FF2B5EF4-FFF2-40B4-BE49-F238E27FC236}">
                  <a16:creationId xmlns:a16="http://schemas.microsoft.com/office/drawing/2014/main" id="{79ED9579-B8D5-E382-84AE-A00B9AC1184A}"/>
                </a:ext>
              </a:extLst>
            </p:cNvPr>
            <p:cNvSpPr/>
            <p:nvPr/>
          </p:nvSpPr>
          <p:spPr>
            <a:xfrm>
              <a:off x="8454819" y="4612676"/>
              <a:ext cx="2838000" cy="315620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700" b="1" cap="all" dirty="0">
                  <a:solidFill>
                    <a:schemeClr val="tx2">
                      <a:lumMod val="75000"/>
                      <a:lumOff val="2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Proposed Solution</a:t>
              </a:r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BE9D2551-2867-0820-EDFD-E5B15952B879}"/>
              </a:ext>
            </a:extLst>
          </p:cNvPr>
          <p:cNvSpPr/>
          <p:nvPr/>
        </p:nvSpPr>
        <p:spPr>
          <a:xfrm>
            <a:off x="0" y="62960"/>
            <a:ext cx="2369574" cy="895546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337444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E6373EE4-7AC8-C17A-C91F-E0DC6F234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-47625"/>
            <a:ext cx="10972800" cy="1143000"/>
          </a:xfrm>
        </p:spPr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IMPACT AND BENEFITS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3E88A4C7-68CD-520C-33EC-ABCEECF91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7600" y="6356353"/>
            <a:ext cx="2844800" cy="365125"/>
          </a:xfrm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sp>
        <p:nvSpPr>
          <p:cNvPr id="14" name="Oval 13" descr="Your startup LOGO">
            <a:extLst>
              <a:ext uri="{FF2B5EF4-FFF2-40B4-BE49-F238E27FC236}">
                <a16:creationId xmlns:a16="http://schemas.microsoft.com/office/drawing/2014/main" id="{95FB8344-6BEB-FCD0-7393-1E50D7F6FF6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141514" y="107066"/>
            <a:ext cx="1722455" cy="807334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ZeroPoint8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4B509E4-FD1F-30B6-B1D3-52F1323C715B}"/>
              </a:ext>
            </a:extLst>
          </p:cNvPr>
          <p:cNvSpPr txBox="1"/>
          <p:nvPr/>
        </p:nvSpPr>
        <p:spPr>
          <a:xfrm>
            <a:off x="7393045" y="1662965"/>
            <a:ext cx="4487874" cy="412420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IN" sz="1600" b="1" dirty="0">
                <a:latin typeface="Arial" panose="020B0604020202020204" pitchFamily="34" charset="0"/>
                <a:cs typeface="Arial" panose="020B0604020202020204" pitchFamily="34" charset="0"/>
              </a:rPr>
              <a:t>IMPACT – </a:t>
            </a:r>
          </a:p>
          <a:p>
            <a:endParaRPr lang="en-IN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sz="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16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Mining Companies</a:t>
            </a:r>
            <a:r>
              <a:rPr lang="en-IN" sz="1600" u="sng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Enables emission tracking and reduction, enhancing sustainability and regulatory compliance.</a:t>
            </a:r>
          </a:p>
          <a:p>
            <a:pPr lvl="1" algn="just"/>
            <a:endParaRPr lang="en-I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16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Government Bodies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Offers a transparent method for monitoring and enforcing environmental policies in coal mining.</a:t>
            </a:r>
          </a:p>
          <a:p>
            <a:pPr lvl="1" algn="just"/>
            <a:endParaRPr lang="en-I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16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Local Communities</a:t>
            </a: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Improves air quality and health by promoting carbon neutrality near mining areas.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42B20CE-6CBE-EB54-CDAB-5F8321F77C7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5992"/>
          <a:stretch/>
        </p:blipFill>
        <p:spPr>
          <a:xfrm>
            <a:off x="66953" y="1507971"/>
            <a:ext cx="7015012" cy="484599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4CC8A2E-39CC-9400-3B74-346F10619C7E}"/>
              </a:ext>
            </a:extLst>
          </p:cNvPr>
          <p:cNvSpPr txBox="1"/>
          <p:nvPr/>
        </p:nvSpPr>
        <p:spPr>
          <a:xfrm>
            <a:off x="0" y="1238272"/>
            <a:ext cx="51415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>
                <a:latin typeface="Arial" panose="020B0604020202020204" pitchFamily="34" charset="0"/>
                <a:cs typeface="Arial" panose="020B0604020202020204" pitchFamily="34" charset="0"/>
              </a:rPr>
              <a:t>Diagram below shows Increase in per capita emissions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2F83549-90D2-FA1E-57C9-AFC910AED286}"/>
              </a:ext>
            </a:extLst>
          </p:cNvPr>
          <p:cNvSpPr/>
          <p:nvPr/>
        </p:nvSpPr>
        <p:spPr>
          <a:xfrm>
            <a:off x="0" y="62960"/>
            <a:ext cx="2369574" cy="895546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71441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E6373EE4-7AC8-C17A-C91F-E0DC6F234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-47625"/>
            <a:ext cx="10972800" cy="1143000"/>
          </a:xfrm>
        </p:spPr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IMPACT AND BENEFITS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3E88A4C7-68CD-520C-33EC-ABCEECF91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7600" y="6356353"/>
            <a:ext cx="2844800" cy="365125"/>
          </a:xfrm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sp>
        <p:nvSpPr>
          <p:cNvPr id="14" name="Oval 13" descr="Your startup LOGO">
            <a:extLst>
              <a:ext uri="{FF2B5EF4-FFF2-40B4-BE49-F238E27FC236}">
                <a16:creationId xmlns:a16="http://schemas.microsoft.com/office/drawing/2014/main" id="{95FB8344-6BEB-FCD0-7393-1E50D7F6FF6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141514" y="107066"/>
            <a:ext cx="1722455" cy="807334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ZeroPoint8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7EDC2FA-5010-5EC6-284D-90D11436E13E}"/>
              </a:ext>
            </a:extLst>
          </p:cNvPr>
          <p:cNvSpPr txBox="1"/>
          <p:nvPr/>
        </p:nvSpPr>
        <p:spPr>
          <a:xfrm>
            <a:off x="6843279" y="2308815"/>
            <a:ext cx="4762801" cy="355481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IN" sz="1600" b="1" dirty="0">
                <a:latin typeface="Arial" panose="020B0604020202020204" pitchFamily="34" charset="0"/>
                <a:cs typeface="Arial" panose="020B0604020202020204" pitchFamily="34" charset="0"/>
              </a:rPr>
              <a:t>BENEFITS – </a:t>
            </a:r>
          </a:p>
          <a:p>
            <a:endParaRPr lang="en-IN" sz="105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6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Social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Encourages responsible mining, improving living conditions and raising environmental awareness.</a:t>
            </a:r>
          </a:p>
          <a:p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6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Economic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Optimizes operations, reduces costs, and creates revenue through carbon credits.</a:t>
            </a:r>
          </a:p>
          <a:p>
            <a:endParaRPr lang="en-US" sz="9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600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Environmental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Lowers emissions, promotes cleaner technologies, and supports India's climate goals.</a:t>
            </a:r>
            <a:endParaRPr lang="en-IN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A6B4D3C-BA67-78F7-EA6F-FF8B36B9DF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365" y="1054365"/>
            <a:ext cx="5765964" cy="520794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8CB855F1-9222-D454-30DC-46705BFC8334}"/>
              </a:ext>
            </a:extLst>
          </p:cNvPr>
          <p:cNvSpPr txBox="1"/>
          <p:nvPr/>
        </p:nvSpPr>
        <p:spPr>
          <a:xfrm>
            <a:off x="6819599" y="1403176"/>
            <a:ext cx="476280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>
                <a:latin typeface="Arial" panose="020B0604020202020204" pitchFamily="34" charset="0"/>
                <a:cs typeface="Arial" panose="020B0604020202020204" pitchFamily="34" charset="0"/>
              </a:rPr>
              <a:t>Diagram shows Increase in carbon presence in Indian atmosphere, which proves decrease in carbon neutrality over the years.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1F13CB7-1C78-8329-44E4-790CA6A5671B}"/>
              </a:ext>
            </a:extLst>
          </p:cNvPr>
          <p:cNvSpPr/>
          <p:nvPr/>
        </p:nvSpPr>
        <p:spPr>
          <a:xfrm>
            <a:off x="0" y="62960"/>
            <a:ext cx="2369574" cy="895546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19589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/>
          <p:cNvSpPr>
            <a:spLocks noGrp="1"/>
          </p:cNvSpPr>
          <p:nvPr>
            <p:ph type="title"/>
          </p:nvPr>
        </p:nvSpPr>
        <p:spPr>
          <a:xfrm>
            <a:off x="3082096" y="183817"/>
            <a:ext cx="6160515" cy="703082"/>
          </a:xfrm>
        </p:spPr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Solution Diagram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1" y="6898220"/>
            <a:ext cx="2844800" cy="365125"/>
          </a:xfrm>
        </p:spPr>
        <p:txBody>
          <a:bodyPr/>
          <a:lstStyle/>
          <a:p>
            <a:fld id="{677C3CE7-23F7-4828-823C-E0205DF2CF97}" type="slidenum">
              <a:rPr lang="en-US" b="1">
                <a:solidFill>
                  <a:schemeClr val="bg1"/>
                </a:solidFill>
              </a:rPr>
              <a:pPr/>
              <a:t>6</a:t>
            </a:fld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" name="Oval 1" descr="Your startup LOGO">
            <a:extLst>
              <a:ext uri="{FF2B5EF4-FFF2-40B4-BE49-F238E27FC236}">
                <a16:creationId xmlns:a16="http://schemas.microsoft.com/office/drawing/2014/main" id="{28B113CF-4823-253C-A012-F18A1846678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141513" y="56071"/>
            <a:ext cx="1772239" cy="703082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ZeroPoint8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A7F651-7554-3F57-1F9F-53F5215E71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366" y="839354"/>
            <a:ext cx="10748975" cy="555278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F31B263-2316-67B7-14D8-D413F1065D1B}"/>
              </a:ext>
            </a:extLst>
          </p:cNvPr>
          <p:cNvSpPr/>
          <p:nvPr/>
        </p:nvSpPr>
        <p:spPr>
          <a:xfrm>
            <a:off x="0" y="62960"/>
            <a:ext cx="2369574" cy="895546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23779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FEASIBILITY AND VIABILITY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sp>
        <p:nvSpPr>
          <p:cNvPr id="3" name="Oval 2" descr="Your startup LOGO">
            <a:extLst>
              <a:ext uri="{FF2B5EF4-FFF2-40B4-BE49-F238E27FC236}">
                <a16:creationId xmlns:a16="http://schemas.microsoft.com/office/drawing/2014/main" id="{FFBA6E66-8DFE-D6C9-E8EA-68A40E41ED7F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141514" y="107066"/>
            <a:ext cx="1722455" cy="807334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ZeroPoint8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DB3B66C-CD23-FA5E-CD8B-A11F6E8B5F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7497" y="1603618"/>
            <a:ext cx="8617004" cy="469402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E6F365D-D615-9C89-84CF-16532F8DFF4F}"/>
              </a:ext>
            </a:extLst>
          </p:cNvPr>
          <p:cNvSpPr txBox="1"/>
          <p:nvPr/>
        </p:nvSpPr>
        <p:spPr>
          <a:xfrm>
            <a:off x="214465" y="1017031"/>
            <a:ext cx="912136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 sz="1200" dirty="0"/>
              <a:t>The diagram below visually represents this process, highlighting the key steps involved in input collection and how it contributes to the feasibility and effectiveness of our application.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AB57700-6691-EE16-F758-70327A8204CB}"/>
              </a:ext>
            </a:extLst>
          </p:cNvPr>
          <p:cNvSpPr/>
          <p:nvPr/>
        </p:nvSpPr>
        <p:spPr>
          <a:xfrm>
            <a:off x="0" y="62960"/>
            <a:ext cx="2369574" cy="895546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533879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FEASIBILITY AND VIABILITY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sp>
        <p:nvSpPr>
          <p:cNvPr id="3" name="Oval 2" descr="Your startup LOGO">
            <a:extLst>
              <a:ext uri="{FF2B5EF4-FFF2-40B4-BE49-F238E27FC236}">
                <a16:creationId xmlns:a16="http://schemas.microsoft.com/office/drawing/2014/main" id="{FFBA6E66-8DFE-D6C9-E8EA-68A40E41ED7F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141514" y="107066"/>
            <a:ext cx="1722455" cy="807334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ZeroPoint8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5F358A-77B9-4DAC-FDAC-90F98BE3DF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812" y="3122409"/>
            <a:ext cx="7366018" cy="2027814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14" name="table">
            <a:extLst>
              <a:ext uri="{FF2B5EF4-FFF2-40B4-BE49-F238E27FC236}">
                <a16:creationId xmlns:a16="http://schemas.microsoft.com/office/drawing/2014/main" id="{40B15FA3-2DEE-FC8F-3DFD-B0597E0929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41559" y="1529782"/>
            <a:ext cx="4108927" cy="475881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D96ADC5-7E2C-8E44-EE3D-CFBBFD77D410}"/>
              </a:ext>
            </a:extLst>
          </p:cNvPr>
          <p:cNvSpPr txBox="1"/>
          <p:nvPr/>
        </p:nvSpPr>
        <p:spPr>
          <a:xfrm>
            <a:off x="7852200" y="1232042"/>
            <a:ext cx="336569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400" dirty="0"/>
              <a:t>Potential Challenges &amp; Solutions</a:t>
            </a:r>
          </a:p>
          <a:p>
            <a:endParaRPr lang="en-IN" sz="14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D333C98-18E4-032F-350E-C0AC22B1346A}"/>
              </a:ext>
            </a:extLst>
          </p:cNvPr>
          <p:cNvSpPr/>
          <p:nvPr/>
        </p:nvSpPr>
        <p:spPr>
          <a:xfrm>
            <a:off x="0" y="62960"/>
            <a:ext cx="2369574" cy="895546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29022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Innovative Features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sp>
        <p:nvSpPr>
          <p:cNvPr id="2" name="Oval 1" descr="Your startup LOGO">
            <a:extLst>
              <a:ext uri="{FF2B5EF4-FFF2-40B4-BE49-F238E27FC236}">
                <a16:creationId xmlns:a16="http://schemas.microsoft.com/office/drawing/2014/main" id="{78B2CFD4-DBE3-06D4-37CB-CDCADC6C33D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141514" y="107066"/>
            <a:ext cx="1722455" cy="807334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ZeroPoint8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6B3635-85E8-CEF6-4AFF-6A538C5826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111" y="1792942"/>
            <a:ext cx="11591777" cy="3678884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C8EA0A3-95A7-B4AC-6F3F-6B2E983D19CD}"/>
              </a:ext>
            </a:extLst>
          </p:cNvPr>
          <p:cNvSpPr/>
          <p:nvPr/>
        </p:nvSpPr>
        <p:spPr>
          <a:xfrm>
            <a:off x="0" y="62960"/>
            <a:ext cx="2369574" cy="895546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84444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8099</TotalTime>
  <Words>630</Words>
  <Application>Microsoft Office PowerPoint</Application>
  <PresentationFormat>Widescreen</PresentationFormat>
  <Paragraphs>140</Paragraphs>
  <Slides>14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ＭＳ Ｐゴシック</vt:lpstr>
      <vt:lpstr>Arial</vt:lpstr>
      <vt:lpstr>Calibri</vt:lpstr>
      <vt:lpstr>Courier New</vt:lpstr>
      <vt:lpstr>Times New Roman</vt:lpstr>
      <vt:lpstr>TradeGothic</vt:lpstr>
      <vt:lpstr>Wingdings</vt:lpstr>
      <vt:lpstr>Office Theme</vt:lpstr>
      <vt:lpstr>Carbon Footprint Intelligence System for Coal Mines</vt:lpstr>
      <vt:lpstr>PROBLEM STATEMENT</vt:lpstr>
      <vt:lpstr>Carbon Sathi</vt:lpstr>
      <vt:lpstr>IMPACT AND BENEFITS</vt:lpstr>
      <vt:lpstr>IMPACT AND BENEFITS</vt:lpstr>
      <vt:lpstr>Solution Diagram</vt:lpstr>
      <vt:lpstr>FEASIBILITY AND VIABILITY</vt:lpstr>
      <vt:lpstr>FEASIBILITY AND VIABILITY</vt:lpstr>
      <vt:lpstr>Innovative Features</vt:lpstr>
      <vt:lpstr>TECHNICAL APPROACH</vt:lpstr>
      <vt:lpstr>PowerPoint Presentation</vt:lpstr>
      <vt:lpstr>Practicality</vt:lpstr>
      <vt:lpstr>RESEARCH  AND REFERENCES</vt:lpstr>
      <vt:lpstr>PowerPoint Presentation</vt:lpstr>
    </vt:vector>
  </TitlesOfParts>
  <Manager/>
  <Company>Crowdfunder, Inc.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Investor Pitch Deck Template</dc:title>
  <dc:subject/>
  <dc:creator>Crowdfunder</dc:creator>
  <cp:keywords/>
  <dc:description/>
  <cp:lastModifiedBy>PALASH BHIVGADE</cp:lastModifiedBy>
  <cp:revision>205</cp:revision>
  <dcterms:created xsi:type="dcterms:W3CDTF">2013-12-12T18:46:50Z</dcterms:created>
  <dcterms:modified xsi:type="dcterms:W3CDTF">2025-12-01T04:13:02Z</dcterms:modified>
  <cp:category/>
</cp:coreProperties>
</file>

<file path=docProps/thumbnail.jpeg>
</file>